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301" r:id="rId2"/>
    <p:sldId id="302" r:id="rId3"/>
    <p:sldId id="359" r:id="rId4"/>
    <p:sldId id="360" r:id="rId5"/>
    <p:sldId id="361" r:id="rId6"/>
    <p:sldId id="362" r:id="rId7"/>
    <p:sldId id="363" r:id="rId8"/>
    <p:sldId id="364" r:id="rId9"/>
    <p:sldId id="303" r:id="rId10"/>
    <p:sldId id="306" r:id="rId11"/>
    <p:sldId id="367" r:id="rId12"/>
    <p:sldId id="349" r:id="rId13"/>
    <p:sldId id="356" r:id="rId14"/>
    <p:sldId id="319" r:id="rId15"/>
    <p:sldId id="394" r:id="rId16"/>
    <p:sldId id="395" r:id="rId17"/>
    <p:sldId id="393" r:id="rId18"/>
    <p:sldId id="392" r:id="rId19"/>
    <p:sldId id="391" r:id="rId20"/>
    <p:sldId id="390" r:id="rId21"/>
    <p:sldId id="389" r:id="rId22"/>
    <p:sldId id="373" r:id="rId23"/>
    <p:sldId id="377" r:id="rId24"/>
    <p:sldId id="406" r:id="rId25"/>
    <p:sldId id="378" r:id="rId26"/>
    <p:sldId id="379" r:id="rId27"/>
    <p:sldId id="380" r:id="rId28"/>
    <p:sldId id="397" r:id="rId29"/>
    <p:sldId id="343" r:id="rId30"/>
    <p:sldId id="407" r:id="rId31"/>
    <p:sldId id="350" r:id="rId32"/>
    <p:sldId id="404" r:id="rId33"/>
    <p:sldId id="405" r:id="rId34"/>
    <p:sldId id="403" r:id="rId35"/>
    <p:sldId id="402" r:id="rId36"/>
    <p:sldId id="398" r:id="rId37"/>
    <p:sldId id="399" r:id="rId38"/>
    <p:sldId id="400" r:id="rId39"/>
    <p:sldId id="401" r:id="rId40"/>
    <p:sldId id="375" r:id="rId41"/>
    <p:sldId id="376" r:id="rId42"/>
    <p:sldId id="368" r:id="rId43"/>
    <p:sldId id="365" r:id="rId44"/>
    <p:sldId id="351" r:id="rId45"/>
    <p:sldId id="352" r:id="rId46"/>
    <p:sldId id="338" r:id="rId47"/>
    <p:sldId id="316" r:id="rId48"/>
    <p:sldId id="35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432FF"/>
    <a:srgbClr val="DB4657"/>
    <a:srgbClr val="FFFC00"/>
    <a:srgbClr val="00FDFF"/>
    <a:srgbClr val="00FA00"/>
    <a:srgbClr val="FF9300"/>
    <a:srgbClr val="942092"/>
    <a:srgbClr val="FF7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68237"/>
  </p:normalViewPr>
  <p:slideViewPr>
    <p:cSldViewPr snapToGrid="0" snapToObjects="1" showGuides="1">
      <p:cViewPr>
        <p:scale>
          <a:sx n="74" d="100"/>
          <a:sy n="74" d="100"/>
        </p:scale>
        <p:origin x="816" y="9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anirudh/drmt_talk/chip_area_bar_chart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anirudh/drmt_talk/cliff_chart.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jafinger/Documents/npu-ideas/disaggregated-programmable-switching/area-power-estimates/fraction-of-tables-by-max-primitive-a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dRMT processors</c:v>
                </c:pt>
              </c:strCache>
            </c:strRef>
          </c:tx>
          <c:spPr>
            <a:solidFill>
              <a:srgbClr val="FF0000"/>
            </a:solidFill>
            <a:ln>
              <a:noFill/>
            </a:ln>
            <a:effectLst/>
          </c:spPr>
          <c:invertIfNegative val="0"/>
          <c:cat>
            <c:numRef>
              <c:f>Sheet1!$B$1:$D$1</c:f>
              <c:numCache>
                <c:formatCode>General</c:formatCode>
                <c:ptCount val="3"/>
                <c:pt idx="0">
                  <c:v>16.0</c:v>
                </c:pt>
                <c:pt idx="1">
                  <c:v>24.0</c:v>
                </c:pt>
                <c:pt idx="2">
                  <c:v>32.0</c:v>
                </c:pt>
              </c:numCache>
            </c:numRef>
          </c:cat>
          <c:val>
            <c:numRef>
              <c:f>Sheet1!$B$2:$D$2</c:f>
              <c:numCache>
                <c:formatCode>General</c:formatCode>
                <c:ptCount val="3"/>
                <c:pt idx="0">
                  <c:v>21.872</c:v>
                </c:pt>
                <c:pt idx="1">
                  <c:v>32.808</c:v>
                </c:pt>
                <c:pt idx="2">
                  <c:v>43.744</c:v>
                </c:pt>
              </c:numCache>
            </c:numRef>
          </c:val>
        </c:ser>
        <c:ser>
          <c:idx val="1"/>
          <c:order val="1"/>
          <c:tx>
            <c:strRef>
              <c:f>Sheet1!$A$3</c:f>
              <c:strCache>
                <c:ptCount val="1"/>
                <c:pt idx="0">
                  <c:v>dRMT crossbar</c:v>
                </c:pt>
              </c:strCache>
            </c:strRef>
          </c:tx>
          <c:spPr>
            <a:solidFill>
              <a:srgbClr val="000000"/>
            </a:solidFill>
            <a:ln>
              <a:noFill/>
            </a:ln>
            <a:effectLst/>
          </c:spPr>
          <c:invertIfNegative val="1"/>
          <c:cat>
            <c:numRef>
              <c:f>Sheet1!$B$1:$D$1</c:f>
              <c:numCache>
                <c:formatCode>General</c:formatCode>
                <c:ptCount val="3"/>
                <c:pt idx="0">
                  <c:v>16.0</c:v>
                </c:pt>
                <c:pt idx="1">
                  <c:v>24.0</c:v>
                </c:pt>
                <c:pt idx="2">
                  <c:v>32.0</c:v>
                </c:pt>
              </c:numCache>
            </c:numRef>
          </c:cat>
          <c:val>
            <c:numRef>
              <c:f>Sheet1!$B$3:$D$3</c:f>
              <c:numCache>
                <c:formatCode>General</c:formatCode>
                <c:ptCount val="3"/>
                <c:pt idx="0">
                  <c:v>0.86</c:v>
                </c:pt>
                <c:pt idx="1">
                  <c:v>1.25</c:v>
                </c:pt>
                <c:pt idx="2">
                  <c:v>1.74</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dLbls>
          <c:showLegendKey val="0"/>
          <c:showVal val="0"/>
          <c:showCatName val="0"/>
          <c:showSerName val="0"/>
          <c:showPercent val="0"/>
          <c:showBubbleSize val="0"/>
        </c:dLbls>
        <c:gapWidth val="401"/>
        <c:overlap val="100"/>
        <c:axId val="1191086144"/>
        <c:axId val="693071936"/>
      </c:barChart>
      <c:barChart>
        <c:barDir val="col"/>
        <c:grouping val="clustered"/>
        <c:varyColors val="0"/>
        <c:ser>
          <c:idx val="2"/>
          <c:order val="2"/>
          <c:tx>
            <c:strRef>
              <c:f>Sheet1!$A$4</c:f>
              <c:strCache>
                <c:ptCount val="1"/>
                <c:pt idx="0">
                  <c:v>Blank 1</c:v>
                </c:pt>
              </c:strCache>
            </c:strRef>
          </c:tx>
          <c:spPr>
            <a:solidFill>
              <a:schemeClr val="accent3"/>
            </a:solidFill>
            <a:ln>
              <a:noFill/>
            </a:ln>
            <a:effectLst/>
          </c:spPr>
          <c:invertIfNegative val="0"/>
          <c:cat>
            <c:numRef>
              <c:f>Sheet1!$B$1:$D$1</c:f>
              <c:numCache>
                <c:formatCode>General</c:formatCode>
                <c:ptCount val="3"/>
                <c:pt idx="0">
                  <c:v>16.0</c:v>
                </c:pt>
                <c:pt idx="1">
                  <c:v>24.0</c:v>
                </c:pt>
                <c:pt idx="2">
                  <c:v>32.0</c:v>
                </c:pt>
              </c:numCache>
            </c:numRef>
          </c:cat>
          <c:val>
            <c:numRef>
              <c:f>Sheet1!$B$4:$D$4</c:f>
              <c:numCache>
                <c:formatCode>General</c:formatCode>
                <c:ptCount val="3"/>
                <c:pt idx="0">
                  <c:v>0.0</c:v>
                </c:pt>
                <c:pt idx="1">
                  <c:v>0.0</c:v>
                </c:pt>
                <c:pt idx="2">
                  <c:v>0.0</c:v>
                </c:pt>
              </c:numCache>
            </c:numRef>
          </c:val>
        </c:ser>
        <c:ser>
          <c:idx val="3"/>
          <c:order val="3"/>
          <c:tx>
            <c:strRef>
              <c:f>Sheet1!$A$5</c:f>
              <c:strCache>
                <c:ptCount val="1"/>
                <c:pt idx="0">
                  <c:v>Blank 2</c:v>
                </c:pt>
              </c:strCache>
            </c:strRef>
          </c:tx>
          <c:spPr>
            <a:solidFill>
              <a:schemeClr val="accent4"/>
            </a:solidFill>
            <a:ln>
              <a:noFill/>
            </a:ln>
            <a:effectLst/>
          </c:spPr>
          <c:invertIfNegative val="0"/>
          <c:cat>
            <c:numRef>
              <c:f>Sheet1!$B$1:$D$1</c:f>
              <c:numCache>
                <c:formatCode>General</c:formatCode>
                <c:ptCount val="3"/>
                <c:pt idx="0">
                  <c:v>16.0</c:v>
                </c:pt>
                <c:pt idx="1">
                  <c:v>24.0</c:v>
                </c:pt>
                <c:pt idx="2">
                  <c:v>32.0</c:v>
                </c:pt>
              </c:numCache>
            </c:numRef>
          </c:cat>
          <c:val>
            <c:numRef>
              <c:f>Sheet1!$B$5:$D$5</c:f>
              <c:numCache>
                <c:formatCode>General</c:formatCode>
                <c:ptCount val="3"/>
                <c:pt idx="0">
                  <c:v>0.0</c:v>
                </c:pt>
                <c:pt idx="1">
                  <c:v>0.0</c:v>
                </c:pt>
                <c:pt idx="2">
                  <c:v>0.0</c:v>
                </c:pt>
              </c:numCache>
            </c:numRef>
          </c:val>
        </c:ser>
        <c:ser>
          <c:idx val="4"/>
          <c:order val="4"/>
          <c:tx>
            <c:strRef>
              <c:f>Sheet1!$A$6</c:f>
              <c:strCache>
                <c:ptCount val="1"/>
                <c:pt idx="0">
                  <c:v>RMT</c:v>
                </c:pt>
              </c:strCache>
            </c:strRef>
          </c:tx>
          <c:spPr>
            <a:solidFill>
              <a:srgbClr val="0000FF"/>
            </a:solidFill>
            <a:ln>
              <a:noFill/>
            </a:ln>
            <a:effectLst/>
          </c:spPr>
          <c:invertIfNegative val="0"/>
          <c:cat>
            <c:numRef>
              <c:f>Sheet1!$B$1:$D$1</c:f>
              <c:numCache>
                <c:formatCode>General</c:formatCode>
                <c:ptCount val="3"/>
                <c:pt idx="0">
                  <c:v>16.0</c:v>
                </c:pt>
                <c:pt idx="1">
                  <c:v>24.0</c:v>
                </c:pt>
                <c:pt idx="2">
                  <c:v>32.0</c:v>
                </c:pt>
              </c:numCache>
            </c:numRef>
          </c:cat>
          <c:val>
            <c:numRef>
              <c:f>Sheet1!$B$6:$D$6</c:f>
              <c:numCache>
                <c:formatCode>General</c:formatCode>
                <c:ptCount val="3"/>
                <c:pt idx="0">
                  <c:v>19.9</c:v>
                </c:pt>
                <c:pt idx="1">
                  <c:v>29.9</c:v>
                </c:pt>
                <c:pt idx="2">
                  <c:v>39.8</c:v>
                </c:pt>
              </c:numCache>
            </c:numRef>
          </c:val>
        </c:ser>
        <c:dLbls>
          <c:showLegendKey val="0"/>
          <c:showVal val="0"/>
          <c:showCatName val="0"/>
          <c:showSerName val="0"/>
          <c:showPercent val="0"/>
          <c:showBubbleSize val="0"/>
        </c:dLbls>
        <c:gapWidth val="150"/>
        <c:axId val="1191049312"/>
        <c:axId val="1191052720"/>
      </c:barChart>
      <c:catAx>
        <c:axId val="119108614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2200" b="1" dirty="0" smtClean="0">
                    <a:solidFill>
                      <a:schemeClr val="tx1"/>
                    </a:solidFill>
                    <a:latin typeface="Seravek" charset="0"/>
                    <a:ea typeface="Seravek" charset="0"/>
                    <a:cs typeface="Seravek" charset="0"/>
                  </a:rPr>
                  <a:t>Processors/Stages</a:t>
                </a:r>
                <a:endParaRPr lang="en-US" sz="2200" b="1" dirty="0">
                  <a:solidFill>
                    <a:schemeClr val="tx1"/>
                  </a:solidFill>
                  <a:latin typeface="Seravek" charset="0"/>
                  <a:ea typeface="Seravek" charset="0"/>
                  <a:cs typeface="Seravek" charset="0"/>
                </a:endParaRP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Seravek" charset="0"/>
                <a:ea typeface="Seravek" charset="0"/>
                <a:cs typeface="Seravek" charset="0"/>
              </a:defRPr>
            </a:pPr>
            <a:endParaRPr lang="en-US"/>
          </a:p>
        </c:txPr>
        <c:crossAx val="693071936"/>
        <c:crossesAt val="0.0"/>
        <c:auto val="1"/>
        <c:lblAlgn val="ctr"/>
        <c:lblOffset val="100"/>
        <c:noMultiLvlLbl val="0"/>
      </c:catAx>
      <c:valAx>
        <c:axId val="693071936"/>
        <c:scaling>
          <c:orientation val="minMax"/>
          <c:max val="45.0"/>
          <c:min val="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sz="2200" b="1" dirty="0" smtClean="0">
                    <a:solidFill>
                      <a:schemeClr val="tx1"/>
                    </a:solidFill>
                    <a:latin typeface="Seravek" charset="0"/>
                    <a:ea typeface="Seravek" charset="0"/>
                    <a:cs typeface="Seravek" charset="0"/>
                  </a:rPr>
                  <a:t>Area in</a:t>
                </a:r>
              </a:p>
              <a:p>
                <a:pPr>
                  <a:defRPr b="1">
                    <a:solidFill>
                      <a:schemeClr val="tx1"/>
                    </a:solidFill>
                  </a:defRPr>
                </a:pPr>
                <a:r>
                  <a:rPr lang="en-US" sz="2200" b="1" dirty="0" smtClean="0">
                    <a:solidFill>
                      <a:schemeClr val="tx1"/>
                    </a:solidFill>
                    <a:latin typeface="Seravek" charset="0"/>
                    <a:ea typeface="Seravek" charset="0"/>
                    <a:cs typeface="Seravek" charset="0"/>
                  </a:rPr>
                  <a:t>mm</a:t>
                </a:r>
                <a:r>
                  <a:rPr lang="en-US" sz="2200" b="1" baseline="30000" dirty="0" smtClean="0">
                    <a:solidFill>
                      <a:schemeClr val="tx1"/>
                    </a:solidFill>
                    <a:latin typeface="Seravek" charset="0"/>
                    <a:ea typeface="Seravek" charset="0"/>
                    <a:cs typeface="Seravek" charset="0"/>
                  </a:rPr>
                  <a:t>2</a:t>
                </a:r>
                <a:endParaRPr lang="en-US" sz="2200" b="1" dirty="0">
                  <a:solidFill>
                    <a:schemeClr val="tx1"/>
                  </a:solidFill>
                  <a:latin typeface="Seravek" charset="0"/>
                  <a:ea typeface="Seravek" charset="0"/>
                  <a:cs typeface="Seravek" charset="0"/>
                </a:endParaRPr>
              </a:p>
            </c:rich>
          </c:tx>
          <c:layout>
            <c:manualLayout>
              <c:xMode val="edge"/>
              <c:yMode val="edge"/>
              <c:x val="0.0"/>
              <c:y val="0.260699987608845"/>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Seravek" charset="0"/>
                <a:ea typeface="Seravek" charset="0"/>
                <a:cs typeface="Seravek" charset="0"/>
              </a:defRPr>
            </a:pPr>
            <a:endParaRPr lang="en-US"/>
          </a:p>
        </c:txPr>
        <c:crossAx val="1191086144"/>
        <c:crosses val="autoZero"/>
        <c:crossBetween val="between"/>
      </c:valAx>
      <c:valAx>
        <c:axId val="1191052720"/>
        <c:scaling>
          <c:orientation val="minMax"/>
          <c:max val="45.0"/>
          <c:min val="0.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bg1"/>
                </a:solidFill>
                <a:latin typeface="Seravek" charset="0"/>
                <a:ea typeface="Seravek" charset="0"/>
                <a:cs typeface="Seravek" charset="0"/>
              </a:defRPr>
            </a:pPr>
            <a:endParaRPr lang="en-US"/>
          </a:p>
        </c:txPr>
        <c:crossAx val="1191049312"/>
        <c:crosses val="max"/>
        <c:crossBetween val="between"/>
      </c:valAx>
      <c:catAx>
        <c:axId val="1191049312"/>
        <c:scaling>
          <c:orientation val="minMax"/>
        </c:scaling>
        <c:delete val="1"/>
        <c:axPos val="b"/>
        <c:numFmt formatCode="General" sourceLinked="1"/>
        <c:majorTickMark val="out"/>
        <c:minorTickMark val="none"/>
        <c:tickLblPos val="nextTo"/>
        <c:crossAx val="1191052720"/>
        <c:crossesAt val="0.0"/>
        <c:auto val="1"/>
        <c:lblAlgn val="ctr"/>
        <c:lblOffset val="100"/>
        <c:noMultiLvlLbl val="0"/>
      </c:catAx>
      <c:spPr>
        <a:noFill/>
        <a:ln>
          <a:noFill/>
        </a:ln>
        <a:effectLst/>
      </c:spPr>
    </c:plotArea>
    <c:legend>
      <c:legendPos val="b"/>
      <c:legendEntry>
        <c:idx val="2"/>
        <c:delete val="1"/>
      </c:legendEntry>
      <c:legendEntry>
        <c:idx val="3"/>
        <c:delete val="1"/>
      </c:legendEntry>
      <c:layout>
        <c:manualLayout>
          <c:xMode val="edge"/>
          <c:yMode val="edge"/>
          <c:x val="0.127623972231039"/>
          <c:y val="0.816848591350974"/>
          <c:w val="0.856585503210018"/>
          <c:h val="0.120204341410113"/>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Seravek" charset="0"/>
              <a:ea typeface="Seravek" charset="0"/>
              <a:cs typeface="Seravek"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smtClean="0">
                <a:solidFill>
                  <a:schemeClr val="tx1"/>
                </a:solidFill>
                <a:latin typeface="Seravek" charset="0"/>
                <a:ea typeface="Seravek" charset="0"/>
                <a:cs typeface="Seravek" charset="0"/>
              </a:rPr>
              <a:t>Performance</a:t>
            </a:r>
            <a:r>
              <a:rPr lang="en-US" sz="2800" b="1" baseline="0" dirty="0" smtClean="0">
                <a:solidFill>
                  <a:schemeClr val="tx1"/>
                </a:solidFill>
                <a:latin typeface="Seravek" charset="0"/>
                <a:ea typeface="Seravek" charset="0"/>
                <a:cs typeface="Seravek" charset="0"/>
              </a:rPr>
              <a:t> of switch.p4 egress</a:t>
            </a:r>
            <a:endParaRPr lang="en-US" sz="2800" b="1" dirty="0">
              <a:solidFill>
                <a:schemeClr val="tx1"/>
              </a:solidFill>
              <a:latin typeface="Seravek" charset="0"/>
              <a:ea typeface="Seravek" charset="0"/>
              <a:cs typeface="Seravek"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777216403759"/>
          <c:y val="0.160691414133549"/>
          <c:w val="0.826157289912231"/>
          <c:h val="0.651475073581266"/>
        </c:manualLayout>
      </c:layout>
      <c:scatterChart>
        <c:scatterStyle val="lineMarker"/>
        <c:varyColors val="0"/>
        <c:ser>
          <c:idx val="1"/>
          <c:order val="0"/>
          <c:tx>
            <c:strRef>
              <c:f>Sheet1!$B$1</c:f>
              <c:strCache>
                <c:ptCount val="1"/>
                <c:pt idx="0">
                  <c:v>dRMT</c:v>
                </c:pt>
              </c:strCache>
            </c:strRef>
          </c:tx>
          <c:spPr>
            <a:ln w="63500" cap="rnd">
              <a:solidFill>
                <a:srgbClr val="FF0000"/>
              </a:solidFill>
              <a:round/>
            </a:ln>
            <a:effectLst/>
          </c:spPr>
          <c:marker>
            <c:symbol val="triangle"/>
            <c:size val="12"/>
            <c:spPr>
              <a:solidFill>
                <a:srgbClr val="FF0000"/>
              </a:solidFill>
              <a:ln w="9525">
                <a:solidFill>
                  <a:srgbClr val="FF0000"/>
                </a:solidFill>
              </a:ln>
              <a:effectLst/>
            </c:spPr>
          </c:marker>
          <c:xVal>
            <c:numRef>
              <c:f>Sheet1!$A$2:$A$32</c:f>
              <c:numCache>
                <c:formatCode>0.00</c:formatCode>
                <c:ptCount val="31"/>
                <c:pt idx="0">
                  <c:v>1.0</c:v>
                </c:pt>
                <c:pt idx="1">
                  <c:v>2.0</c:v>
                </c:pt>
                <c:pt idx="2">
                  <c:v>3.0</c:v>
                </c:pt>
                <c:pt idx="3">
                  <c:v>4.0</c:v>
                </c:pt>
                <c:pt idx="4">
                  <c:v>5.0</c:v>
                </c:pt>
                <c:pt idx="5">
                  <c:v>6.0</c:v>
                </c:pt>
                <c:pt idx="6">
                  <c:v>7.0</c:v>
                </c:pt>
              </c:numCache>
            </c:numRef>
          </c:xVal>
          <c:yVal>
            <c:numRef>
              <c:f>Sheet1!$B$2:$B$32</c:f>
              <c:numCache>
                <c:formatCode>0.00</c:formatCode>
                <c:ptCount val="31"/>
                <c:pt idx="0">
                  <c:v>0.14</c:v>
                </c:pt>
                <c:pt idx="1">
                  <c:v>0.29</c:v>
                </c:pt>
                <c:pt idx="2">
                  <c:v>0.43</c:v>
                </c:pt>
                <c:pt idx="3">
                  <c:v>0.57</c:v>
                </c:pt>
                <c:pt idx="4">
                  <c:v>0.71</c:v>
                </c:pt>
                <c:pt idx="5">
                  <c:v>0.86</c:v>
                </c:pt>
                <c:pt idx="6">
                  <c:v>1.0</c:v>
                </c:pt>
              </c:numCache>
            </c:numRef>
          </c:yVal>
          <c:smooth val="0"/>
        </c:ser>
        <c:ser>
          <c:idx val="0"/>
          <c:order val="1"/>
          <c:tx>
            <c:strRef>
              <c:f>Sheet1!$D$1</c:f>
              <c:strCache>
                <c:ptCount val="1"/>
                <c:pt idx="0">
                  <c:v>RMT</c:v>
                </c:pt>
              </c:strCache>
            </c:strRef>
          </c:tx>
          <c:spPr>
            <a:ln w="63500" cap="rnd">
              <a:solidFill>
                <a:srgbClr val="0432FF"/>
              </a:solidFill>
              <a:round/>
            </a:ln>
            <a:effectLst/>
          </c:spPr>
          <c:marker>
            <c:symbol val="x"/>
            <c:size val="12"/>
            <c:spPr>
              <a:solidFill>
                <a:srgbClr val="0432FF"/>
              </a:solidFill>
              <a:ln w="9525">
                <a:solidFill>
                  <a:srgbClr val="0432FF"/>
                </a:solidFill>
              </a:ln>
              <a:effectLst/>
            </c:spPr>
          </c:marker>
          <c:xVal>
            <c:numRef>
              <c:f>Sheet1!$C$2:$C$32</c:f>
              <c:numCache>
                <c:formatCode>General</c:formatCode>
                <c:ptCount val="31"/>
                <c:pt idx="0">
                  <c:v>1.0</c:v>
                </c:pt>
                <c:pt idx="1">
                  <c:v>1.0</c:v>
                </c:pt>
                <c:pt idx="2">
                  <c:v>2.0</c:v>
                </c:pt>
                <c:pt idx="3">
                  <c:v>2.0</c:v>
                </c:pt>
                <c:pt idx="4">
                  <c:v>3.0</c:v>
                </c:pt>
                <c:pt idx="5">
                  <c:v>3.0</c:v>
                </c:pt>
                <c:pt idx="6">
                  <c:v>4.0</c:v>
                </c:pt>
                <c:pt idx="7">
                  <c:v>4.0</c:v>
                </c:pt>
                <c:pt idx="8">
                  <c:v>5.0</c:v>
                </c:pt>
                <c:pt idx="9">
                  <c:v>5.0</c:v>
                </c:pt>
                <c:pt idx="10">
                  <c:v>6.0</c:v>
                </c:pt>
                <c:pt idx="11">
                  <c:v>6.0</c:v>
                </c:pt>
                <c:pt idx="12">
                  <c:v>7.0</c:v>
                </c:pt>
                <c:pt idx="13">
                  <c:v>7.0</c:v>
                </c:pt>
                <c:pt idx="14">
                  <c:v>8.0</c:v>
                </c:pt>
                <c:pt idx="15">
                  <c:v>8.0</c:v>
                </c:pt>
                <c:pt idx="16">
                  <c:v>9.0</c:v>
                </c:pt>
                <c:pt idx="17">
                  <c:v>9.0</c:v>
                </c:pt>
                <c:pt idx="18">
                  <c:v>10.0</c:v>
                </c:pt>
                <c:pt idx="19">
                  <c:v>10.0</c:v>
                </c:pt>
                <c:pt idx="20">
                  <c:v>11.0</c:v>
                </c:pt>
                <c:pt idx="21">
                  <c:v>11.0</c:v>
                </c:pt>
                <c:pt idx="22">
                  <c:v>12.0</c:v>
                </c:pt>
                <c:pt idx="23">
                  <c:v>12.0</c:v>
                </c:pt>
              </c:numCache>
            </c:numRef>
          </c:xVal>
          <c:yVal>
            <c:numRef>
              <c:f>Sheet1!$D$2:$D$32</c:f>
              <c:numCache>
                <c:formatCode>0.00</c:formatCode>
                <c:ptCount val="31"/>
                <c:pt idx="0">
                  <c:v>0.08</c:v>
                </c:pt>
                <c:pt idx="1">
                  <c:v>0.0833333333333333</c:v>
                </c:pt>
                <c:pt idx="2">
                  <c:v>0.0833333333333333</c:v>
                </c:pt>
                <c:pt idx="3">
                  <c:v>0.166666666666667</c:v>
                </c:pt>
                <c:pt idx="4">
                  <c:v>0.166666666666667</c:v>
                </c:pt>
                <c:pt idx="5">
                  <c:v>0.25</c:v>
                </c:pt>
                <c:pt idx="6">
                  <c:v>0.25</c:v>
                </c:pt>
                <c:pt idx="7">
                  <c:v>0.33</c:v>
                </c:pt>
                <c:pt idx="8">
                  <c:v>0.33</c:v>
                </c:pt>
                <c:pt idx="9">
                  <c:v>0.33</c:v>
                </c:pt>
                <c:pt idx="10">
                  <c:v>0.33</c:v>
                </c:pt>
                <c:pt idx="11">
                  <c:v>0.5</c:v>
                </c:pt>
                <c:pt idx="12">
                  <c:v>0.5</c:v>
                </c:pt>
                <c:pt idx="13">
                  <c:v>0.5</c:v>
                </c:pt>
                <c:pt idx="14">
                  <c:v>0.5</c:v>
                </c:pt>
                <c:pt idx="15">
                  <c:v>0.5</c:v>
                </c:pt>
                <c:pt idx="16">
                  <c:v>0.5</c:v>
                </c:pt>
                <c:pt idx="17">
                  <c:v>0.5</c:v>
                </c:pt>
                <c:pt idx="18">
                  <c:v>0.5</c:v>
                </c:pt>
                <c:pt idx="19">
                  <c:v>0.5</c:v>
                </c:pt>
                <c:pt idx="20">
                  <c:v>0.5</c:v>
                </c:pt>
                <c:pt idx="21">
                  <c:v>0.5</c:v>
                </c:pt>
                <c:pt idx="22">
                  <c:v>0.5</c:v>
                </c:pt>
                <c:pt idx="23">
                  <c:v>1.0</c:v>
                </c:pt>
              </c:numCache>
            </c:numRef>
          </c:yVal>
          <c:smooth val="0"/>
        </c:ser>
        <c:dLbls>
          <c:showLegendKey val="0"/>
          <c:showVal val="0"/>
          <c:showCatName val="0"/>
          <c:showSerName val="0"/>
          <c:showPercent val="0"/>
          <c:showBubbleSize val="0"/>
        </c:dLbls>
        <c:axId val="1173280064"/>
        <c:axId val="1172817136"/>
      </c:scatterChart>
      <c:valAx>
        <c:axId val="117328006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sz="2800" b="1" dirty="0">
                    <a:solidFill>
                      <a:schemeClr val="tx1"/>
                    </a:solidFill>
                  </a:rPr>
                  <a:t>Processors</a:t>
                </a:r>
              </a:p>
            </c:rich>
          </c:tx>
          <c:layout>
            <c:manualLayout>
              <c:xMode val="edge"/>
              <c:yMode val="edge"/>
              <c:x val="0.421609324909884"/>
              <c:y val="0.90235073767330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172817136"/>
        <c:crosses val="autoZero"/>
        <c:crossBetween val="midCat"/>
      </c:valAx>
      <c:valAx>
        <c:axId val="1172817136"/>
        <c:scaling>
          <c:orientation val="minMax"/>
          <c:max val="1.0"/>
          <c:min val="0.0"/>
        </c:scaling>
        <c:delete val="0"/>
        <c:axPos val="l"/>
        <c:majorGridlines>
          <c:spPr>
            <a:ln w="9525" cap="flat" cmpd="sng" algn="ctr">
              <a:noFill/>
              <a:round/>
            </a:ln>
            <a:effectLst/>
          </c:spPr>
        </c:majorGridlines>
        <c:title>
          <c:tx>
            <c:rich>
              <a:bodyPr rot="0" spcFirstLastPara="1" vertOverflow="ellipsis"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dirty="0" err="1" smtClean="0">
                    <a:solidFill>
                      <a:schemeClr val="tx1"/>
                    </a:solidFill>
                  </a:rPr>
                  <a:t>Pkts</a:t>
                </a:r>
                <a:endParaRPr lang="en-US" sz="2800" b="1" dirty="0">
                  <a:solidFill>
                    <a:schemeClr val="tx1"/>
                  </a:solidFill>
                </a:endParaRPr>
              </a:p>
              <a:p>
                <a:pPr>
                  <a:defRPr sz="2800" b="1"/>
                </a:pPr>
                <a:r>
                  <a:rPr lang="en-US" sz="2800" b="1" dirty="0" smtClean="0">
                    <a:solidFill>
                      <a:schemeClr val="tx1"/>
                    </a:solidFill>
                  </a:rPr>
                  <a:t>/cycle</a:t>
                </a:r>
                <a:endParaRPr lang="en-US" sz="2800" b="1" dirty="0">
                  <a:solidFill>
                    <a:schemeClr val="tx1"/>
                  </a:solidFill>
                </a:endParaRPr>
              </a:p>
            </c:rich>
          </c:tx>
          <c:overlay val="0"/>
          <c:spPr>
            <a:noFill/>
            <a:ln>
              <a:noFill/>
            </a:ln>
            <a:effectLst/>
          </c:spPr>
          <c:txPr>
            <a:bodyPr rot="0" spcFirstLastPara="1" vertOverflow="ellipsis"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173280064"/>
        <c:crosses val="autoZero"/>
        <c:crossBetween val="midCat"/>
      </c:valAx>
      <c:spPr>
        <a:noFill/>
        <a:ln>
          <a:noFill/>
        </a:ln>
        <a:effectLst/>
      </c:spPr>
    </c:plotArea>
    <c:legend>
      <c:legendPos val="b"/>
      <c:layout>
        <c:manualLayout>
          <c:xMode val="edge"/>
          <c:yMode val="edge"/>
          <c:x val="0.741372649026741"/>
          <c:y val="0.600938855095112"/>
          <c:w val="0.193622198231932"/>
          <c:h val="0.0921544278330847"/>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Distribution</a:t>
            </a:r>
            <a:r>
              <a:rPr lang="en-US" baseline="0" dirty="0" smtClean="0"/>
              <a:t> of number of packet fields in switch.p4 actions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tx>
            <c:v>Number of primitive actions to execute</c:v>
          </c:tx>
          <c:spPr>
            <a:solidFill>
              <a:schemeClr val="accent5"/>
            </a:solidFill>
            <a:ln>
              <a:noFill/>
            </a:ln>
            <a:effectLst/>
          </c:spPr>
          <c:invertIfNegative val="0"/>
          <c:cat>
            <c:numRef>
              <c:f>Sheet1!$A$6:$A$20</c:f>
              <c:numCache>
                <c:formatCode>General</c:formatCode>
                <c:ptCount val="15"/>
                <c:pt idx="0">
                  <c:v>0.0</c:v>
                </c:pt>
                <c:pt idx="1">
                  <c:v>1.0</c:v>
                </c:pt>
                <c:pt idx="2">
                  <c:v>2.0</c:v>
                </c:pt>
                <c:pt idx="3">
                  <c:v>3.0</c:v>
                </c:pt>
                <c:pt idx="4">
                  <c:v>4.0</c:v>
                </c:pt>
                <c:pt idx="5">
                  <c:v>5.0</c:v>
                </c:pt>
                <c:pt idx="6">
                  <c:v>6.0</c:v>
                </c:pt>
                <c:pt idx="7">
                  <c:v>7.0</c:v>
                </c:pt>
                <c:pt idx="8">
                  <c:v>8.0</c:v>
                </c:pt>
                <c:pt idx="9">
                  <c:v>10.0</c:v>
                </c:pt>
                <c:pt idx="10">
                  <c:v>14.0</c:v>
                </c:pt>
                <c:pt idx="11">
                  <c:v>18.0</c:v>
                </c:pt>
                <c:pt idx="12">
                  <c:v>21.0</c:v>
                </c:pt>
                <c:pt idx="13">
                  <c:v>25.0</c:v>
                </c:pt>
                <c:pt idx="14">
                  <c:v>29.0</c:v>
                </c:pt>
              </c:numCache>
            </c:numRef>
          </c:cat>
          <c:val>
            <c:numRef>
              <c:f>Sheet1!$E$6:$E$20</c:f>
              <c:numCache>
                <c:formatCode>0.00%</c:formatCode>
                <c:ptCount val="15"/>
                <c:pt idx="0">
                  <c:v>0.0564516129032258</c:v>
                </c:pt>
                <c:pt idx="1">
                  <c:v>0.258064516129032</c:v>
                </c:pt>
                <c:pt idx="2">
                  <c:v>0.169354838709677</c:v>
                </c:pt>
                <c:pt idx="3">
                  <c:v>0.153225806451613</c:v>
                </c:pt>
                <c:pt idx="4">
                  <c:v>0.104838709677419</c:v>
                </c:pt>
                <c:pt idx="5">
                  <c:v>0.0241935483870968</c:v>
                </c:pt>
                <c:pt idx="6">
                  <c:v>0.032258064516129</c:v>
                </c:pt>
                <c:pt idx="7">
                  <c:v>0.0564516129032258</c:v>
                </c:pt>
                <c:pt idx="8">
                  <c:v>0.0564516129032258</c:v>
                </c:pt>
                <c:pt idx="9">
                  <c:v>0.0403225806451613</c:v>
                </c:pt>
                <c:pt idx="10">
                  <c:v>0.00806451612903226</c:v>
                </c:pt>
                <c:pt idx="11">
                  <c:v>0.0161290322580645</c:v>
                </c:pt>
                <c:pt idx="12">
                  <c:v>0.00806451612903226</c:v>
                </c:pt>
                <c:pt idx="13">
                  <c:v>0.00806451612903226</c:v>
                </c:pt>
                <c:pt idx="14">
                  <c:v>0.00806451612903226</c:v>
                </c:pt>
              </c:numCache>
            </c:numRef>
          </c:val>
        </c:ser>
        <c:dLbls>
          <c:showLegendKey val="0"/>
          <c:showVal val="0"/>
          <c:showCatName val="0"/>
          <c:showSerName val="0"/>
          <c:showPercent val="0"/>
          <c:showBubbleSize val="0"/>
        </c:dLbls>
        <c:gapWidth val="219"/>
        <c:overlap val="-27"/>
        <c:axId val="694818368"/>
        <c:axId val="694559568"/>
      </c:barChart>
      <c:catAx>
        <c:axId val="69481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559568"/>
        <c:crosses val="autoZero"/>
        <c:auto val="1"/>
        <c:lblAlgn val="ctr"/>
        <c:lblOffset val="100"/>
        <c:noMultiLvlLbl val="0"/>
      </c:catAx>
      <c:valAx>
        <c:axId val="69455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Fraction of tables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81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70BCF-C2C3-8A46-80CF-328A9426670B}" type="datetimeFigureOut">
              <a:rPr lang="en-US" smtClean="0"/>
              <a:t>8/22/17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050E-C83F-DC4E-B064-9A7B7E00D2A3}" type="slidenum">
              <a:rPr lang="en-US" smtClean="0"/>
              <a:t>‹#›</a:t>
            </a:fld>
            <a:endParaRPr lang="en-US"/>
          </a:p>
        </p:txBody>
      </p:sp>
    </p:spTree>
    <p:extLst>
      <p:ext uri="{BB962C8B-B14F-4D97-AF65-F5344CB8AC3E}">
        <p14:creationId xmlns:p14="http://schemas.microsoft.com/office/powerpoint/2010/main" val="162895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talking about a new hardware architecture for programmable switches. This is a collaboration between many of us at Cisco, MIT, </a:t>
            </a:r>
            <a:r>
              <a:rPr lang="en-US" dirty="0" err="1" smtClean="0"/>
              <a:t>Technion</a:t>
            </a:r>
            <a:r>
              <a:rPr lang="en-US" dirty="0" smtClean="0"/>
              <a:t>, and VMWare.</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1</a:t>
            </a:fld>
            <a:endParaRPr lang="en-US"/>
          </a:p>
        </p:txBody>
      </p:sp>
    </p:spTree>
    <p:extLst>
      <p:ext uri="{BB962C8B-B14F-4D97-AF65-F5344CB8AC3E}">
        <p14:creationId xmlns:p14="http://schemas.microsoft.com/office/powerpoint/2010/main" val="117894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problem with RMT</a:t>
            </a:r>
            <a:r>
              <a:rPr lang="en-US" baseline="0" dirty="0" smtClean="0"/>
              <a:t> is that if a program doesn’t fit, its throughput immediately decreases drastically. If a program needs more stages than what the switch has, you need to recirculate the packet back into the pipeline for a second pass. But this cuts throughput in half.</a:t>
            </a:r>
          </a:p>
          <a:p>
            <a:endParaRPr lang="en-US" baseline="0" dirty="0" smtClean="0"/>
          </a:p>
          <a:p>
            <a:r>
              <a:rPr lang="en-US" baseline="0" dirty="0" smtClean="0"/>
              <a:t>In </a:t>
            </a:r>
            <a:r>
              <a:rPr lang="en-US" baseline="0" dirty="0" err="1" smtClean="0"/>
              <a:t>dRMT</a:t>
            </a:r>
            <a:r>
              <a:rPr lang="en-US" baseline="0" dirty="0" smtClean="0"/>
              <a:t> by contrast, if a packet needs more packet processing resources, it will just stay longer at a particular processor, and we need to slow down the rate at which we send new packets to a processor. The effect is that if you need N+1 stages instead of N, your throughput falls proportionally to N/N+1, instead of ½ as in RMT.</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10</a:t>
            </a:fld>
            <a:endParaRPr lang="en-US"/>
          </a:p>
        </p:txBody>
      </p:sp>
    </p:spTree>
    <p:extLst>
      <p:ext uri="{BB962C8B-B14F-4D97-AF65-F5344CB8AC3E}">
        <p14:creationId xmlns:p14="http://schemas.microsoft.com/office/powerpoint/2010/main" val="21755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rest of the talk, I’ll ask and answer three questions to determine if </a:t>
            </a:r>
            <a:r>
              <a:rPr lang="en-US" baseline="0" dirty="0" err="1" smtClean="0"/>
              <a:t>dRMT</a:t>
            </a:r>
            <a:r>
              <a:rPr lang="en-US" baseline="0" dirty="0" smtClean="0"/>
              <a:t> is practical.</a:t>
            </a:r>
          </a:p>
          <a:p>
            <a:endParaRPr lang="en-US" baseline="0" dirty="0" smtClean="0"/>
          </a:p>
          <a:p>
            <a:r>
              <a:rPr lang="en-US" baseline="0" dirty="0" smtClean="0"/>
              <a:t>First, can </a:t>
            </a:r>
            <a:r>
              <a:rPr lang="en-US" baseline="0" dirty="0" err="1" smtClean="0"/>
              <a:t>dRMT</a:t>
            </a:r>
            <a:r>
              <a:rPr lang="en-US" baseline="0" dirty="0" smtClean="0"/>
              <a:t> provide deterministic performance guarantees for packet processing? By this, we mean that the compiler should tell a network operator what their program’s throughput and latency at run time will be. This is a requirement for high-end routers, which provide guaranteed performance regardless of workload.</a:t>
            </a:r>
          </a:p>
          <a:p>
            <a:endParaRPr lang="en-US" baseline="0" dirty="0" smtClean="0"/>
          </a:p>
          <a:p>
            <a:r>
              <a:rPr lang="en-US" baseline="0" dirty="0" smtClean="0"/>
              <a:t>The second question is how </a:t>
            </a:r>
            <a:r>
              <a:rPr lang="en-US" baseline="0" dirty="0" err="1" smtClean="0"/>
              <a:t>dRMT</a:t>
            </a:r>
            <a:r>
              <a:rPr lang="en-US" baseline="0" dirty="0" smtClean="0"/>
              <a:t> and RMT compare on real programs?</a:t>
            </a:r>
          </a:p>
          <a:p>
            <a:endParaRPr lang="en-US" baseline="0" dirty="0" smtClean="0"/>
          </a:p>
          <a:p>
            <a:r>
              <a:rPr lang="en-US" baseline="0" dirty="0" smtClean="0"/>
              <a:t>The third question is whether </a:t>
            </a:r>
            <a:r>
              <a:rPr lang="en-US" baseline="0" dirty="0" err="1" smtClean="0"/>
              <a:t>dRMT</a:t>
            </a:r>
            <a:r>
              <a:rPr lang="en-US" baseline="0" dirty="0" smtClean="0"/>
              <a:t> is feasible in high-speed hardware, and how does it compare to a hardware implementation of RMT?</a:t>
            </a:r>
          </a:p>
          <a:p>
            <a:endParaRPr lang="en-US" baseline="0" dirty="0" smtClean="0"/>
          </a:p>
          <a:p>
            <a:r>
              <a:rPr lang="en-US" baseline="0" dirty="0" smtClean="0"/>
              <a:t>Now, let’s look at the answers.</a:t>
            </a:r>
          </a:p>
          <a:p>
            <a:r>
              <a:rPr lang="en-US" baseline="0" dirty="0" smtClean="0"/>
              <a:t>For the first, we have built a compiler that can schedule programs to eliminate all sources of performance variability such as contention at a memory and a processor. This scheduling problem can be posed as an integer linear program..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second, we show that we need fewer processors on open-source proprietary and randomly generated programs. The gains vary between 4.5%and 50% depending on the particular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Finally,</a:t>
            </a:r>
            <a:r>
              <a:rPr lang="en-US" sz="600" baseline="0" dirty="0" smtClean="0"/>
              <a:t> for the third question, we design hardware for </a:t>
            </a:r>
            <a:r>
              <a:rPr lang="en-US" sz="600" baseline="0" dirty="0" err="1" smtClean="0"/>
              <a:t>dRMT</a:t>
            </a:r>
            <a:r>
              <a:rPr lang="en-US" sz="600" baseline="0" dirty="0" smtClean="0"/>
              <a:t>. When synthesized to gates, we find that while </a:t>
            </a:r>
            <a:r>
              <a:rPr lang="en-US" sz="600" baseline="0" dirty="0" err="1" smtClean="0"/>
              <a:t>dRMT</a:t>
            </a:r>
            <a:r>
              <a:rPr lang="en-US" sz="600" baseline="0" dirty="0" smtClean="0"/>
              <a:t> takes up a few mm^2 more in chip area. But, this is small relative to switching chips that have an area of several hundred mm^2.</a:t>
            </a:r>
            <a:endParaRPr lang="en-US" dirty="0" smtClean="0"/>
          </a:p>
        </p:txBody>
      </p:sp>
      <p:sp>
        <p:nvSpPr>
          <p:cNvPr id="4" name="Slide Number Placeholder 3"/>
          <p:cNvSpPr>
            <a:spLocks noGrp="1"/>
          </p:cNvSpPr>
          <p:nvPr>
            <p:ph type="sldNum" sz="quarter" idx="10"/>
          </p:nvPr>
        </p:nvSpPr>
        <p:spPr/>
        <p:txBody>
          <a:bodyPr/>
          <a:lstStyle/>
          <a:p>
            <a:fld id="{4B72050E-C83F-DC4E-B064-9A7B7E00D2A3}" type="slidenum">
              <a:rPr lang="en-US" smtClean="0"/>
              <a:t>11</a:t>
            </a:fld>
            <a:endParaRPr lang="en-US"/>
          </a:p>
        </p:txBody>
      </p:sp>
    </p:spTree>
    <p:extLst>
      <p:ext uri="{BB962C8B-B14F-4D97-AF65-F5344CB8AC3E}">
        <p14:creationId xmlns:p14="http://schemas.microsoft.com/office/powerpoint/2010/main" val="134052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Let’s look at each of the three questions. First, how we compile a packet-processing program to </a:t>
            </a:r>
            <a:r>
              <a:rPr lang="en-US" baseline="0" dirty="0" err="1" smtClean="0"/>
              <a:t>dRMT</a:t>
            </a:r>
            <a:r>
              <a:rPr lang="en-US" baseline="0" dirty="0" smtClean="0"/>
              <a:t>?</a:t>
            </a:r>
          </a:p>
          <a:p>
            <a:endParaRPr lang="en-US" baseline="0" dirty="0" smtClean="0"/>
          </a:p>
          <a:p>
            <a:r>
              <a:rPr lang="en-US" baseline="0" dirty="0" smtClean="0"/>
              <a:t>There are broadly two steps here. The first is table placement: placing the different look-up tables in different memory clusters while respecting memory size constraints in each cluster. Here’s what the output of table placement looks like. Each pattern represents a table with a different width and height.</a:t>
            </a:r>
          </a:p>
          <a:p>
            <a:endParaRPr lang="en-US" baseline="0" dirty="0" smtClean="0"/>
          </a:p>
          <a:p>
            <a:r>
              <a:rPr lang="en-US" baseline="0" dirty="0" smtClean="0"/>
              <a:t>The second is processor scheduling. This is the task of figuring out what match or action operations to run on each processor at each clock cycle. The output of this step is a scheduling table for each processor. The horizontal axis here is the clock cycle. The vertical axis is the packet number. Each entry tells you which operation to execute for a particular packet at a particular clock cycle.</a:t>
            </a:r>
          </a:p>
        </p:txBody>
      </p:sp>
      <p:sp>
        <p:nvSpPr>
          <p:cNvPr id="4" name="Slide Number Placeholder 3"/>
          <p:cNvSpPr>
            <a:spLocks noGrp="1"/>
          </p:cNvSpPr>
          <p:nvPr>
            <p:ph type="sldNum" sz="quarter" idx="10"/>
          </p:nvPr>
        </p:nvSpPr>
        <p:spPr/>
        <p:txBody>
          <a:bodyPr/>
          <a:lstStyle/>
          <a:p>
            <a:fld id="{4B72050E-C83F-DC4E-B064-9A7B7E00D2A3}" type="slidenum">
              <a:rPr lang="en-US" smtClean="0"/>
              <a:t>12</a:t>
            </a:fld>
            <a:endParaRPr lang="en-US"/>
          </a:p>
        </p:txBody>
      </p:sp>
    </p:spTree>
    <p:extLst>
      <p:ext uri="{BB962C8B-B14F-4D97-AF65-F5344CB8AC3E}">
        <p14:creationId xmlns:p14="http://schemas.microsoft.com/office/powerpoint/2010/main" val="34832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In</a:t>
            </a:r>
            <a:r>
              <a:rPr lang="en-US" baseline="0" dirty="0" smtClean="0"/>
              <a:t> general, scheduling and placement are coupled. For instance, in RMT, you need to know which stage a table is located in because you can only schedule matches and actions for that table in that stage.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TODO: Explain why scheduling and placement in RMT are coupled clearly.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But, in </a:t>
            </a:r>
            <a:r>
              <a:rPr lang="en-US" baseline="0" dirty="0" err="1" smtClean="0"/>
              <a:t>dRMT</a:t>
            </a:r>
            <a:r>
              <a:rPr lang="en-US" baseline="0" dirty="0" smtClean="0"/>
              <a:t>, we can prove that the crossbar decouples these two problems. This means that you can place your tables in memory clusters first. Then, regardless of the table placement, you can schedule operations on these tables at any processor. This is because the crossbar allows any processor to lookup tables in any memory cluster. The only </a:t>
            </a:r>
            <a:r>
              <a:rPr lang="en-US" baseline="0" dirty="0" err="1" smtClean="0"/>
              <a:t>restricton</a:t>
            </a:r>
            <a:r>
              <a:rPr lang="en-US" baseline="0" dirty="0" smtClean="0"/>
              <a:t> is that neither the processor nor the memory oversubscribes the crossbar by sending or receiving more keys than the crossbar can carry, which is quite easy to enforce.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In this talk, we’ll focus on the scheduling problem. Prior work already handles table placement for RMT, and we can repurpose this for </a:t>
            </a:r>
            <a:r>
              <a:rPr lang="en-US" baseline="0" dirty="0" err="1" smtClean="0"/>
              <a:t>dRMT</a:t>
            </a:r>
            <a:r>
              <a:rPr lang="en-US" baseline="0" dirty="0" smtClean="0"/>
              <a:t> as well.</a:t>
            </a:r>
            <a:endParaRPr lang="en-US" dirty="0" smtClean="0"/>
          </a:p>
        </p:txBody>
      </p:sp>
      <p:sp>
        <p:nvSpPr>
          <p:cNvPr id="4" name="Slide Number Placeholder 3"/>
          <p:cNvSpPr>
            <a:spLocks noGrp="1"/>
          </p:cNvSpPr>
          <p:nvPr>
            <p:ph type="sldNum" sz="quarter" idx="10"/>
          </p:nvPr>
        </p:nvSpPr>
        <p:spPr/>
        <p:txBody>
          <a:bodyPr/>
          <a:lstStyle/>
          <a:p>
            <a:fld id="{4B72050E-C83F-DC4E-B064-9A7B7E00D2A3}" type="slidenum">
              <a:rPr lang="en-US" smtClean="0"/>
              <a:t>13</a:t>
            </a:fld>
            <a:endParaRPr lang="en-US"/>
          </a:p>
        </p:txBody>
      </p:sp>
    </p:spTree>
    <p:extLst>
      <p:ext uri="{BB962C8B-B14F-4D97-AF65-F5344CB8AC3E}">
        <p14:creationId xmlns:p14="http://schemas.microsoft.com/office/powerpoint/2010/main" val="1825461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processor scheduling, we need to handle two main kinds of constraints.</a:t>
            </a:r>
          </a:p>
          <a:p>
            <a:r>
              <a:rPr lang="en-US" baseline="0" dirty="0" smtClean="0"/>
              <a:t>The first are dependency constraints between different operations in a program. The second are resource constraints that tell us how many matches and actions a processor can perform per clock cycle and how many processors are there.</a:t>
            </a:r>
          </a:p>
          <a:p>
            <a:endParaRPr lang="en-US" baseline="0" dirty="0" smtClean="0"/>
          </a:p>
          <a:p>
            <a:r>
              <a:rPr lang="en-US" baseline="0" dirty="0" smtClean="0"/>
              <a:t>Let me illustrate both with a simple example. Let’s say we have this dependency graph of 4 operations, 2 matches and 2 actions, arranged in a straight line. This is a very simple DAG, just for the purpose on this example. Real DAGs are much more complex, and we can automatically extract these DAGs from P4 programs. (first mention of P4).</a:t>
            </a:r>
          </a:p>
          <a:p>
            <a:endParaRPr lang="en-US" baseline="0" dirty="0" smtClean="0"/>
          </a:p>
          <a:p>
            <a:r>
              <a:rPr lang="en-US" baseline="0" dirty="0" smtClean="0"/>
              <a:t>Next, we annotate the edges in the DAG with latencies. These latencies tell us how long we need to wait after an operation before starting an operation dependent on the first one. For instance, if it takes 3 cycles to complete a match and 1 cycle to complete an action, we would annotate the edges this way.</a:t>
            </a:r>
          </a:p>
          <a:p>
            <a:endParaRPr lang="en-US" baseline="0" dirty="0" smtClean="0"/>
          </a:p>
          <a:p>
            <a:r>
              <a:rPr lang="en-US" baseline="0" dirty="0" smtClean="0"/>
              <a:t>OK,, now let’s look at the resource constraints. Let’s say we have two processors, each with the ability to perform up to 1 match and 1 action operation per clock cycle. How do we schedule this straight-line DAG while respecting both the dependency and resource constraints?</a:t>
            </a:r>
          </a:p>
          <a:p>
            <a:endParaRPr lang="en-US" baseline="0" dirty="0" smtClean="0"/>
          </a:p>
        </p:txBody>
      </p:sp>
      <p:sp>
        <p:nvSpPr>
          <p:cNvPr id="4" name="Slide Number Placeholder 3"/>
          <p:cNvSpPr>
            <a:spLocks noGrp="1"/>
          </p:cNvSpPr>
          <p:nvPr>
            <p:ph type="sldNum" sz="quarter" idx="10"/>
          </p:nvPr>
        </p:nvSpPr>
        <p:spPr/>
        <p:txBody>
          <a:bodyPr/>
          <a:lstStyle/>
          <a:p>
            <a:fld id="{4B72050E-C83F-DC4E-B064-9A7B7E00D2A3}" type="slidenum">
              <a:rPr lang="en-US" smtClean="0"/>
              <a:t>14</a:t>
            </a:fld>
            <a:endParaRPr lang="en-US"/>
          </a:p>
        </p:txBody>
      </p:sp>
    </p:spTree>
    <p:extLst>
      <p:ext uri="{BB962C8B-B14F-4D97-AF65-F5344CB8AC3E}">
        <p14:creationId xmlns:p14="http://schemas.microsoft.com/office/powerpoint/2010/main" val="2014634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15</a:t>
            </a:fld>
            <a:endParaRPr lang="en-US"/>
          </a:p>
        </p:txBody>
      </p:sp>
    </p:spTree>
    <p:extLst>
      <p:ext uri="{BB962C8B-B14F-4D97-AF65-F5344CB8AC3E}">
        <p14:creationId xmlns:p14="http://schemas.microsoft.com/office/powerpoint/2010/main" val="108837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we</a:t>
            </a:r>
            <a:r>
              <a:rPr lang="en-US" baseline="0" dirty="0" smtClean="0"/>
              <a:t> have two processors. Let’s say we want to handle 1 packet per clock cycle across both processors. This 1 packet per clock cycle is a typical requirement for routers. It’s required to satisfy the line rate of the router. This means each processor needs to handle a packet every 2 cycles.</a:t>
            </a:r>
          </a:p>
          <a:p>
            <a:endParaRPr lang="en-US" dirty="0" smtClean="0"/>
          </a:p>
          <a:p>
            <a:r>
              <a:rPr lang="en-US" dirty="0" smtClean="0"/>
              <a:t>Let’s first start with a schedule</a:t>
            </a:r>
            <a:r>
              <a:rPr lang="en-US" baseline="0" dirty="0" smtClean="0"/>
              <a:t> for the first packet that respects the dependency constraints alone. This is what it looks like. Now, let’s try repeating this every 2 clock cycles.</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16</a:t>
            </a:fld>
            <a:endParaRPr lang="en-US"/>
          </a:p>
        </p:txBody>
      </p:sp>
    </p:spTree>
    <p:extLst>
      <p:ext uri="{BB962C8B-B14F-4D97-AF65-F5344CB8AC3E}">
        <p14:creationId xmlns:p14="http://schemas.microsoft.com/office/powerpoint/2010/main" val="100621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second packet that starts at clock cycle 3, there is no problem because at each clock cycle, we are doing at most one match and one action.</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17</a:t>
            </a:fld>
            <a:endParaRPr lang="en-US"/>
          </a:p>
        </p:txBody>
      </p:sp>
    </p:spTree>
    <p:extLst>
      <p:ext uri="{BB962C8B-B14F-4D97-AF65-F5344CB8AC3E}">
        <p14:creationId xmlns:p14="http://schemas.microsoft.com/office/powerpoint/2010/main" val="56580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schedule the 3</a:t>
            </a:r>
            <a:r>
              <a:rPr lang="en-US" baseline="30000" dirty="0" smtClean="0"/>
              <a:t>rd</a:t>
            </a:r>
            <a:r>
              <a:rPr lang="en-US" dirty="0" smtClean="0"/>
              <a:t> packet starting at clock cycle</a:t>
            </a:r>
            <a:r>
              <a:rPr lang="en-US" baseline="0" dirty="0" smtClean="0"/>
              <a:t> 5, we have a problem at cycle 5, because both M1 and M0 are started by the processor in clock cycle 5. How do we fix this?</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18</a:t>
            </a:fld>
            <a:endParaRPr lang="en-US"/>
          </a:p>
        </p:txBody>
      </p:sp>
    </p:spTree>
    <p:extLst>
      <p:ext uri="{BB962C8B-B14F-4D97-AF65-F5344CB8AC3E}">
        <p14:creationId xmlns:p14="http://schemas.microsoft.com/office/powerpoint/2010/main" val="136147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possibility is to delay the conflicting operation M1 so that it starts in the 6</a:t>
            </a:r>
            <a:r>
              <a:rPr lang="en-US" baseline="30000" dirty="0" smtClean="0"/>
              <a:t>th</a:t>
            </a:r>
            <a:r>
              <a:rPr lang="en-US" dirty="0" smtClean="0"/>
              <a:t> slot instead of the 5</a:t>
            </a:r>
            <a:r>
              <a:rPr lang="en-US" baseline="30000" dirty="0" smtClean="0"/>
              <a:t>th</a:t>
            </a:r>
            <a:r>
              <a:rPr lang="en-US" dirty="0" smtClean="0"/>
              <a:t> slot. Now, once we have delayed M1, we have a new schedule for packet</a:t>
            </a:r>
            <a:r>
              <a:rPr lang="en-US" baseline="0" dirty="0" smtClean="0"/>
              <a:t> 1. Let’s repeat this new schedule every two clock cycles to see if there is any conflict.</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19</a:t>
            </a:fld>
            <a:endParaRPr lang="en-US"/>
          </a:p>
        </p:txBody>
      </p:sp>
    </p:spTree>
    <p:extLst>
      <p:ext uri="{BB962C8B-B14F-4D97-AF65-F5344CB8AC3E}">
        <p14:creationId xmlns:p14="http://schemas.microsoft.com/office/powerpoint/2010/main" val="85013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background, I’ll briefly review how programmable switches are architected in hardware. For concreteness, I’ll focus on the RMT architecture because it is representative of many commercial products today.</a:t>
            </a:r>
          </a:p>
          <a:p>
            <a:endParaRPr lang="en-US" baseline="0" dirty="0" smtClean="0"/>
          </a:p>
          <a:p>
            <a:r>
              <a:rPr lang="en-US" baseline="0" dirty="0" smtClean="0"/>
              <a:t>In the RMT architecture, a parser turns bytes from the wire into a bag of packet headers. In each pipeline stage, a programmable match unit extracts the relevant part of the packet header as a key to look up in the match-action table. It then sends this to the memory cluster, which performs the lookup and returns a result. This result is used by a programmable action unit to transform the packet headers appropriately.</a:t>
            </a:r>
          </a:p>
          <a:p>
            <a:endParaRPr lang="en-US" baseline="0" dirty="0" smtClean="0"/>
          </a:p>
          <a:p>
            <a:r>
              <a:rPr lang="en-US" baseline="0" dirty="0" smtClean="0"/>
              <a:t>This process then repeats itself.</a:t>
            </a:r>
          </a:p>
        </p:txBody>
      </p:sp>
      <p:sp>
        <p:nvSpPr>
          <p:cNvPr id="4" name="Slide Number Placeholder 3"/>
          <p:cNvSpPr>
            <a:spLocks noGrp="1"/>
          </p:cNvSpPr>
          <p:nvPr>
            <p:ph type="sldNum" sz="quarter" idx="10"/>
          </p:nvPr>
        </p:nvSpPr>
        <p:spPr/>
        <p:txBody>
          <a:bodyPr/>
          <a:lstStyle/>
          <a:p>
            <a:fld id="{16B09458-7AEF-4AD3-A567-0F11380064BE}" type="slidenum">
              <a:rPr lang="en-US" smtClean="0"/>
              <a:t>2</a:t>
            </a:fld>
            <a:endParaRPr lang="en-US"/>
          </a:p>
        </p:txBody>
      </p:sp>
    </p:spTree>
    <p:extLst>
      <p:ext uri="{BB962C8B-B14F-4D97-AF65-F5344CB8AC3E}">
        <p14:creationId xmlns:p14="http://schemas.microsoft.com/office/powerpoint/2010/main" val="782581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up</a:t>
            </a:r>
            <a:r>
              <a:rPr lang="en-US" baseline="0" dirty="0" smtClean="0"/>
              <a:t> to packet 3, there’s no conflict yet.</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20</a:t>
            </a:fld>
            <a:endParaRPr lang="en-US"/>
          </a:p>
        </p:txBody>
      </p:sp>
    </p:spTree>
    <p:extLst>
      <p:ext uri="{BB962C8B-B14F-4D97-AF65-F5344CB8AC3E}">
        <p14:creationId xmlns:p14="http://schemas.microsoft.com/office/powerpoint/2010/main" val="76842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a:t>
            </a:r>
            <a:r>
              <a:rPr lang="en-US" baseline="0" dirty="0" smtClean="0"/>
              <a:t> this example we used a heuristic and inserted a no-op at the first instant that there was a conflict. Will this always find a schedule that can be repeated forever? Also, is it guaranteed to optimal in terms of minimizing the number of no-ops we insert? We want to minimize the number of no-ops to minimize the packet processing latency of any individual packet.</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21</a:t>
            </a:fld>
            <a:endParaRPr lang="en-US"/>
          </a:p>
        </p:txBody>
      </p:sp>
    </p:spTree>
    <p:extLst>
      <p:ext uri="{BB962C8B-B14F-4D97-AF65-F5344CB8AC3E}">
        <p14:creationId xmlns:p14="http://schemas.microsoft.com/office/powerpoint/2010/main" val="1967845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TODO: Say that it’s two classes as soon as you introduce the red and blue transparent panes.</a:t>
            </a:r>
          </a:p>
          <a:p>
            <a:r>
              <a:rPr lang="en-US" baseline="0" dirty="0" smtClean="0"/>
              <a:t>TODO: When you say it’s two classes, say that it’s regardless of the values of the two.</a:t>
            </a:r>
          </a:p>
          <a:p>
            <a:endParaRPr lang="en-US" baseline="0" dirty="0" smtClean="0"/>
          </a:p>
          <a:p>
            <a:r>
              <a:rPr lang="en-US" baseline="0" dirty="0" smtClean="0"/>
              <a:t>It turns out we can formulate the scheduling problem as an ILP to minimize the number of no-ops. I’ll give you the intuition for the ILP here; the details are in the paper.</a:t>
            </a:r>
          </a:p>
          <a:p>
            <a:endParaRPr lang="en-US" baseline="0" dirty="0" smtClean="0"/>
          </a:p>
          <a:p>
            <a:r>
              <a:rPr lang="en-US" baseline="0" dirty="0" smtClean="0"/>
              <a:t>Here you have time going from left to right, and each box here represents a clock cycle. We assign each operation in the DAG a starting time variable in the ILP. These are the times that we assigned for the first three operations. The ILP’s objective is to minimize the maximum of the </a:t>
            </a:r>
            <a:r>
              <a:rPr lang="en-US" baseline="0" dirty="0" err="1" smtClean="0"/>
              <a:t>ts</a:t>
            </a:r>
            <a:r>
              <a:rPr lang="en-US" baseline="0" dirty="0" smtClean="0"/>
              <a:t>. The constraints are what we discussed earlier. First, we have dependency constraints like this. Where the gap between two operations should be at least the latency of the edge between them if one exists.</a:t>
            </a:r>
          </a:p>
          <a:p>
            <a:endParaRPr lang="en-US" baseline="0" dirty="0" smtClean="0"/>
          </a:p>
          <a:p>
            <a:r>
              <a:rPr lang="en-US" baseline="0" dirty="0" smtClean="0"/>
              <a:t>OK, so far, this is standard for an ILP. The more interesting part is how we handle the resource constraints when repeating the schedule periodically. Let’s say we repeat this schedule every 2 clock cycles because we are scheduling on two processors like the previous example.</a:t>
            </a:r>
          </a:p>
          <a:p>
            <a:endParaRPr lang="en-US" baseline="0" dirty="0" smtClean="0"/>
          </a:p>
          <a:p>
            <a:r>
              <a:rPr lang="en-US" baseline="0" dirty="0" smtClean="0"/>
              <a:t>This is what the scheduling table looks like. It’s similar to the one in the previous slide. Now, let’s look at the operations at every clock cycle. Let’s highlight a few clock cycles for clarity. The operations in each clock cycle fall into two classes. There’s the red class that consists of t2 alone. There’s the blue class that consists of t1 and t0 from two different packets. So if we can guarantee that the resource requirements of both classes are satisfied by the match and action units on a single processor, we have a feasible schedule.</a:t>
            </a:r>
          </a:p>
          <a:p>
            <a:endParaRPr lang="en-US" baseline="0" dirty="0" smtClean="0"/>
          </a:p>
          <a:p>
            <a:r>
              <a:rPr lang="en-US" baseline="0" dirty="0" smtClean="0"/>
              <a:t>But how do we get these classes of operations. There’s a very natural representation of these classes. Let’s write each operation as 2 * quotient + remainder. The 2 here is because we are scheduling a packet every 2 cycles; we can generalize it to other scheduling periods. Now we group all t that leave the same remainder when divided by 2. Because there are two remainders when dividing by 2, we get two groups, and we enforce constraints for each r.</a:t>
            </a:r>
          </a:p>
        </p:txBody>
      </p:sp>
      <p:sp>
        <p:nvSpPr>
          <p:cNvPr id="4" name="Slide Number Placeholder 3"/>
          <p:cNvSpPr>
            <a:spLocks noGrp="1"/>
          </p:cNvSpPr>
          <p:nvPr>
            <p:ph type="sldNum" sz="quarter" idx="10"/>
          </p:nvPr>
        </p:nvSpPr>
        <p:spPr/>
        <p:txBody>
          <a:bodyPr/>
          <a:lstStyle/>
          <a:p>
            <a:fld id="{4B72050E-C83F-DC4E-B064-9A7B7E00D2A3}" type="slidenum">
              <a:rPr lang="en-US" smtClean="0"/>
              <a:t>22</a:t>
            </a:fld>
            <a:endParaRPr lang="en-US"/>
          </a:p>
        </p:txBody>
      </p:sp>
    </p:spTree>
    <p:extLst>
      <p:ext uri="{BB962C8B-B14F-4D97-AF65-F5344CB8AC3E}">
        <p14:creationId xmlns:p14="http://schemas.microsoft.com/office/powerpoint/2010/main" val="716645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let’s now compare RMT with </a:t>
            </a:r>
            <a:r>
              <a:rPr lang="en-US" baseline="0" dirty="0" err="1" smtClean="0"/>
              <a:t>dRMT</a:t>
            </a:r>
            <a:r>
              <a:rPr lang="en-US" baseline="0" dirty="0" smtClean="0"/>
              <a:t>. Our first example is the ingress pipeline of switch.p4, an open source P4 program whose feature set resembles a datacenter switch. I should note here that switch.p4 was written specifically with RMT in mind, so we would expect it to be optimized for RMT.</a:t>
            </a:r>
          </a:p>
          <a:p>
            <a:endParaRPr lang="en-US" baseline="0" dirty="0" smtClean="0"/>
          </a:p>
          <a:p>
            <a:r>
              <a:rPr lang="en-US" baseline="0" dirty="0" smtClean="0"/>
              <a:t>Let me explain each of the three columns. As we said earlier, in RMT, the table placement and scheduling problems are coupled. But because we are only comparing the scheduling problem here, we compare against a version of RMT with memory disaggregation. This is a version of RMT, which retains the match-action pipeline structure of RMT, but moves the memories into a centralized shared memory array using a crossbar just like </a:t>
            </a:r>
            <a:r>
              <a:rPr lang="en-US" baseline="0" dirty="0" err="1" smtClean="0"/>
              <a:t>dRMT</a:t>
            </a:r>
            <a:r>
              <a:rPr lang="en-US" baseline="0" dirty="0" smtClean="0"/>
              <a:t>. This is beneficial towards RMT because it allows tables to be placed in any memory cluster without worrying about which stage will execute the table’s matches and actions. Our gains relative to RMT would be higher than we report here if we do not assume memory disaggregation for RMT.</a:t>
            </a:r>
          </a:p>
          <a:p>
            <a:endParaRPr lang="en-US" baseline="0" dirty="0" smtClean="0"/>
          </a:p>
          <a:p>
            <a:r>
              <a:rPr lang="en-US" baseline="0" dirty="0" smtClean="0"/>
              <a:t>TODO: Crisp explanation of why gains are diminished on combined.</a:t>
            </a:r>
          </a:p>
          <a:p>
            <a:endParaRPr lang="en-US" baseline="0" dirty="0" smtClean="0"/>
          </a:p>
        </p:txBody>
      </p:sp>
      <p:sp>
        <p:nvSpPr>
          <p:cNvPr id="4" name="Slide Number Placeholder 3"/>
          <p:cNvSpPr>
            <a:spLocks noGrp="1"/>
          </p:cNvSpPr>
          <p:nvPr>
            <p:ph type="sldNum" sz="quarter" idx="10"/>
          </p:nvPr>
        </p:nvSpPr>
        <p:spPr/>
        <p:txBody>
          <a:bodyPr/>
          <a:lstStyle/>
          <a:p>
            <a:fld id="{4B72050E-C83F-DC4E-B064-9A7B7E00D2A3}" type="slidenum">
              <a:rPr lang="en-US" smtClean="0"/>
              <a:t>23</a:t>
            </a:fld>
            <a:endParaRPr lang="en-US"/>
          </a:p>
        </p:txBody>
      </p:sp>
    </p:spTree>
    <p:extLst>
      <p:ext uri="{BB962C8B-B14F-4D97-AF65-F5344CB8AC3E}">
        <p14:creationId xmlns:p14="http://schemas.microsoft.com/office/powerpoint/2010/main" val="74820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let’s now compare RMT with </a:t>
            </a:r>
            <a:r>
              <a:rPr lang="en-US" baseline="0" dirty="0" err="1" smtClean="0"/>
              <a:t>dRMT</a:t>
            </a:r>
            <a:r>
              <a:rPr lang="en-US" baseline="0" dirty="0" smtClean="0"/>
              <a:t>. Our first example is the ingress pipeline of switch.p4, an open source P4 program whose feature set resembles a datacenter switch. I should note here that switch.p4 was written specifically with RMT in mind, so we would expect it to be optimized for RMT.</a:t>
            </a:r>
          </a:p>
          <a:p>
            <a:endParaRPr lang="en-US" baseline="0" dirty="0" smtClean="0"/>
          </a:p>
          <a:p>
            <a:r>
              <a:rPr lang="en-US" baseline="0" dirty="0" smtClean="0"/>
              <a:t>Let me explain each of the three columns. As we said earlier, in RMT, the table placement and scheduling problems are coupled. But because we are only comparing the scheduling problem here, we compare against a version of RMT with memory disaggregation. This is a version of RMT, which retains the match-action pipeline structure of RMT, but moves the memories into a centralized shared memory array using a crossbar just like </a:t>
            </a:r>
            <a:r>
              <a:rPr lang="en-US" baseline="0" dirty="0" err="1" smtClean="0"/>
              <a:t>dRMT</a:t>
            </a:r>
            <a:r>
              <a:rPr lang="en-US" baseline="0" dirty="0" smtClean="0"/>
              <a:t>. This is beneficial towards RMT because it allows tables to be placed in any memory cluster without worrying about which stage will execute the table’s matches and actions. Our gains relative to RMT would be higher than we report here if we do not assume memory disaggregation for RMT.</a:t>
            </a:r>
          </a:p>
          <a:p>
            <a:endParaRPr lang="en-US" baseline="0" dirty="0" smtClean="0"/>
          </a:p>
          <a:p>
            <a:r>
              <a:rPr lang="en-US" baseline="0" dirty="0" smtClean="0"/>
              <a:t>TODO: Crisp explanation of why gains are diminished on combined.</a:t>
            </a:r>
          </a:p>
          <a:p>
            <a:endParaRPr lang="en-US" baseline="0" dirty="0" smtClean="0"/>
          </a:p>
        </p:txBody>
      </p:sp>
      <p:sp>
        <p:nvSpPr>
          <p:cNvPr id="4" name="Slide Number Placeholder 3"/>
          <p:cNvSpPr>
            <a:spLocks noGrp="1"/>
          </p:cNvSpPr>
          <p:nvPr>
            <p:ph type="sldNum" sz="quarter" idx="10"/>
          </p:nvPr>
        </p:nvSpPr>
        <p:spPr/>
        <p:txBody>
          <a:bodyPr/>
          <a:lstStyle/>
          <a:p>
            <a:fld id="{4B72050E-C83F-DC4E-B064-9A7B7E00D2A3}" type="slidenum">
              <a:rPr lang="en-US" smtClean="0"/>
              <a:t>24</a:t>
            </a:fld>
            <a:endParaRPr lang="en-US"/>
          </a:p>
        </p:txBody>
      </p:sp>
    </p:spTree>
    <p:extLst>
      <p:ext uri="{BB962C8B-B14F-4D97-AF65-F5344CB8AC3E}">
        <p14:creationId xmlns:p14="http://schemas.microsoft.com/office/powerpoint/2010/main" val="848862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gains on the egress pipeline of switch.p4 are a bit more than the gains on the ingress.</a:t>
            </a:r>
          </a:p>
        </p:txBody>
      </p:sp>
      <p:sp>
        <p:nvSpPr>
          <p:cNvPr id="4" name="Slide Number Placeholder 3"/>
          <p:cNvSpPr>
            <a:spLocks noGrp="1"/>
          </p:cNvSpPr>
          <p:nvPr>
            <p:ph type="sldNum" sz="quarter" idx="10"/>
          </p:nvPr>
        </p:nvSpPr>
        <p:spPr/>
        <p:txBody>
          <a:bodyPr/>
          <a:lstStyle/>
          <a:p>
            <a:fld id="{4B72050E-C83F-DC4E-B064-9A7B7E00D2A3}" type="slidenum">
              <a:rPr lang="en-US" smtClean="0"/>
              <a:t>25</a:t>
            </a:fld>
            <a:endParaRPr lang="en-US"/>
          </a:p>
        </p:txBody>
      </p:sp>
    </p:spTree>
    <p:extLst>
      <p:ext uri="{BB962C8B-B14F-4D97-AF65-F5344CB8AC3E}">
        <p14:creationId xmlns:p14="http://schemas.microsoft.com/office/powerpoint/2010/main" val="87486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also compare against a P4 program that combines the ingress and egress pipelines into a single program and runs them together on the same physical pipeline. When we combine the ingress and egress pipelines, RMT benefits from the ability for the ingress to utilize match or action resources left unused by the egress or the other way around. Hence our gains relative to RMT are diminished in this combined case.</a:t>
            </a:r>
          </a:p>
        </p:txBody>
      </p:sp>
      <p:sp>
        <p:nvSpPr>
          <p:cNvPr id="4" name="Slide Number Placeholder 3"/>
          <p:cNvSpPr>
            <a:spLocks noGrp="1"/>
          </p:cNvSpPr>
          <p:nvPr>
            <p:ph type="sldNum" sz="quarter" idx="10"/>
          </p:nvPr>
        </p:nvSpPr>
        <p:spPr/>
        <p:txBody>
          <a:bodyPr/>
          <a:lstStyle/>
          <a:p>
            <a:fld id="{4B72050E-C83F-DC4E-B064-9A7B7E00D2A3}" type="slidenum">
              <a:rPr lang="en-US" smtClean="0"/>
              <a:t>26</a:t>
            </a:fld>
            <a:endParaRPr lang="en-US"/>
          </a:p>
        </p:txBody>
      </p:sp>
    </p:spTree>
    <p:extLst>
      <p:ext uri="{BB962C8B-B14F-4D97-AF65-F5344CB8AC3E}">
        <p14:creationId xmlns:p14="http://schemas.microsoft.com/office/powerpoint/2010/main" val="1863045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also compared against a proprietary P4 program from a large switching chip vendor and report normalized results here.</a:t>
            </a:r>
          </a:p>
          <a:p>
            <a:endParaRPr lang="en-US" baseline="0" dirty="0" smtClean="0"/>
          </a:p>
          <a:p>
            <a:r>
              <a:rPr lang="en-US" baseline="0" dirty="0" smtClean="0"/>
              <a:t>In summary: We have gains of 4.5% to 50% on real programs. We also generated 100 random programs and found that </a:t>
            </a:r>
            <a:r>
              <a:rPr lang="en-US" baseline="0" dirty="0" err="1" smtClean="0"/>
              <a:t>dRMT</a:t>
            </a:r>
            <a:r>
              <a:rPr lang="en-US" baseline="0" dirty="0" smtClean="0"/>
              <a:t> had a mean gain of 10% and a max gain of 30% relative to RMT.</a:t>
            </a:r>
          </a:p>
        </p:txBody>
      </p:sp>
      <p:sp>
        <p:nvSpPr>
          <p:cNvPr id="4" name="Slide Number Placeholder 3"/>
          <p:cNvSpPr>
            <a:spLocks noGrp="1"/>
          </p:cNvSpPr>
          <p:nvPr>
            <p:ph type="sldNum" sz="quarter" idx="10"/>
          </p:nvPr>
        </p:nvSpPr>
        <p:spPr/>
        <p:txBody>
          <a:bodyPr/>
          <a:lstStyle/>
          <a:p>
            <a:fld id="{4B72050E-C83F-DC4E-B064-9A7B7E00D2A3}" type="slidenum">
              <a:rPr lang="en-US" smtClean="0"/>
              <a:t>27</a:t>
            </a:fld>
            <a:endParaRPr lang="en-US"/>
          </a:p>
        </p:txBody>
      </p:sp>
    </p:spTree>
    <p:extLst>
      <p:ext uri="{BB962C8B-B14F-4D97-AF65-F5344CB8AC3E}">
        <p14:creationId xmlns:p14="http://schemas.microsoft.com/office/powerpoint/2010/main" val="1645517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Say at the very beginning of the slide that you’re very briefly telling them about the hardware design. Set expectations right at the </a:t>
            </a:r>
            <a:r>
              <a:rPr lang="en-US" baseline="0" smtClean="0"/>
              <a:t>beginning.</a:t>
            </a:r>
            <a:endParaRPr lang="en-US" baseline="0" dirty="0" smtClean="0"/>
          </a:p>
          <a:p>
            <a:endParaRPr lang="en-US" dirty="0" smtClean="0"/>
          </a:p>
          <a:p>
            <a:r>
              <a:rPr lang="en-US" dirty="0" smtClean="0"/>
              <a:t>Finally, I’ll briefly</a:t>
            </a:r>
            <a:r>
              <a:rPr lang="en-US" baseline="0" dirty="0" smtClean="0"/>
              <a:t> touch upon the hardware feasibility of </a:t>
            </a:r>
            <a:r>
              <a:rPr lang="en-US" baseline="0" dirty="0" err="1" smtClean="0"/>
              <a:t>dRMT</a:t>
            </a:r>
            <a:r>
              <a:rPr lang="en-US" baseline="0" dirty="0" smtClean="0"/>
              <a:t>. There are two main concerns.</a:t>
            </a:r>
          </a:p>
          <a:p>
            <a:endParaRPr lang="en-US" baseline="0" dirty="0" smtClean="0"/>
          </a:p>
          <a:p>
            <a:r>
              <a:rPr lang="en-US" baseline="0" dirty="0" smtClean="0"/>
              <a:t>The first is the processor. </a:t>
            </a:r>
            <a:r>
              <a:rPr lang="en-US" baseline="0" dirty="0" err="1" smtClean="0"/>
              <a:t>dRMT’s</a:t>
            </a:r>
            <a:r>
              <a:rPr lang="en-US" baseline="0" dirty="0" smtClean="0"/>
              <a:t> hardware units for extracting keys for matching and performing actions on packet header are similar to RMT’s hardware within an RMT stage. The major difference is that because each </a:t>
            </a:r>
            <a:r>
              <a:rPr lang="en-US" baseline="0" dirty="0" err="1" smtClean="0"/>
              <a:t>dRMT</a:t>
            </a:r>
            <a:r>
              <a:rPr lang="en-US" baseline="0" dirty="0" smtClean="0"/>
              <a:t> processor executes all operations for a packet sent to it, </a:t>
            </a:r>
            <a:r>
              <a:rPr lang="en-US" baseline="0" dirty="0" err="1" smtClean="0"/>
              <a:t>dRMT</a:t>
            </a:r>
            <a:r>
              <a:rPr lang="en-US" baseline="0" dirty="0" smtClean="0"/>
              <a:t> procs needs to execute and store an entire program. In RMT, a program is split up into multiple pipeline stages, so an RMT stage only needs to store the set of packet operations for the portion of the program it is executing. This required us to optimize the design of the </a:t>
            </a:r>
            <a:r>
              <a:rPr lang="en-US" baseline="0" dirty="0" err="1" smtClean="0"/>
              <a:t>dRMT</a:t>
            </a:r>
            <a:r>
              <a:rPr lang="en-US" baseline="0" dirty="0" smtClean="0"/>
              <a:t> processor to make it area competitive with RMT.</a:t>
            </a:r>
          </a:p>
          <a:p>
            <a:endParaRPr lang="en-US" baseline="0" dirty="0" smtClean="0"/>
          </a:p>
          <a:p>
            <a:r>
              <a:rPr lang="en-US" baseline="0" dirty="0" smtClean="0"/>
              <a:t>The second is the crossbar, which needs to provide the ability to route every key generated by a processor to any memory cluster. Because a crossbar needs to connect every pair of memories and processors, its wiring complexity goes up </a:t>
            </a:r>
            <a:r>
              <a:rPr lang="en-US" baseline="0" dirty="0" err="1" smtClean="0"/>
              <a:t>quadratically</a:t>
            </a:r>
            <a:r>
              <a:rPr lang="en-US" baseline="0" dirty="0" smtClean="0"/>
              <a:t> with the number of processors and memories. We have come up with a new crossbar design to scale our crossbar and have also carried out manual place and route to actually lay out the wires and gates for the crossbar. By combining both the design and place-and-route steps, we are able to scale to up to 32 processors. That said, the crossbar is </a:t>
            </a:r>
            <a:r>
              <a:rPr lang="en-US" baseline="0" dirty="0" err="1" smtClean="0"/>
              <a:t>dRMT’s</a:t>
            </a:r>
            <a:r>
              <a:rPr lang="en-US" baseline="0" dirty="0" smtClean="0"/>
              <a:t> limiting factor. It seems hard to scale beyond 32 processors. But, 32 is already more than what commercial products support.</a:t>
            </a:r>
          </a:p>
          <a:p>
            <a:endParaRPr lang="en-US" baseline="0" dirty="0" smtClean="0"/>
          </a:p>
          <a:p>
            <a:r>
              <a:rPr lang="en-US" baseline="0" dirty="0" smtClean="0"/>
              <a:t>TODO: Crisp explanation of manual place-and-route.</a:t>
            </a:r>
          </a:p>
        </p:txBody>
      </p:sp>
      <p:sp>
        <p:nvSpPr>
          <p:cNvPr id="4" name="Slide Number Placeholder 3"/>
          <p:cNvSpPr>
            <a:spLocks noGrp="1"/>
          </p:cNvSpPr>
          <p:nvPr>
            <p:ph type="sldNum" sz="quarter" idx="10"/>
          </p:nvPr>
        </p:nvSpPr>
        <p:spPr/>
        <p:txBody>
          <a:bodyPr/>
          <a:lstStyle/>
          <a:p>
            <a:fld id="{4B72050E-C83F-DC4E-B064-9A7B7E00D2A3}" type="slidenum">
              <a:rPr lang="en-US" smtClean="0"/>
              <a:t>28</a:t>
            </a:fld>
            <a:endParaRPr lang="en-US"/>
          </a:p>
        </p:txBody>
      </p:sp>
    </p:spTree>
    <p:extLst>
      <p:ext uri="{BB962C8B-B14F-4D97-AF65-F5344CB8AC3E}">
        <p14:creationId xmlns:p14="http://schemas.microsoft.com/office/powerpoint/2010/main" val="580819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Say that this is just the cost of logic, doesn’t include</a:t>
            </a:r>
            <a:r>
              <a:rPr lang="en-US" baseline="0" dirty="0" smtClean="0"/>
              <a:t> table memories, IOs, etc.</a:t>
            </a:r>
          </a:p>
          <a:p>
            <a:r>
              <a:rPr lang="en-US" baseline="0" dirty="0" smtClean="0"/>
              <a:t>TODO: Say that we are not changing the </a:t>
            </a:r>
            <a:r>
              <a:rPr lang="en-US" baseline="0" dirty="0" err="1" smtClean="0"/>
              <a:t>Ios</a:t>
            </a:r>
            <a:r>
              <a:rPr lang="en-US" baseline="0" dirty="0" smtClean="0"/>
              <a:t>, table memories, etc.</a:t>
            </a:r>
            <a:endParaRPr lang="en-US" dirty="0" smtClean="0"/>
          </a:p>
          <a:p>
            <a:endParaRPr lang="en-US" dirty="0" smtClean="0"/>
          </a:p>
          <a:p>
            <a:r>
              <a:rPr lang="en-US" dirty="0" smtClean="0"/>
              <a:t>We</a:t>
            </a:r>
            <a:r>
              <a:rPr lang="en-US" baseline="0" dirty="0" smtClean="0"/>
              <a:t> synthesized our </a:t>
            </a:r>
            <a:r>
              <a:rPr lang="en-US" baseline="0" dirty="0" err="1" smtClean="0"/>
              <a:t>dRMT</a:t>
            </a:r>
            <a:r>
              <a:rPr lang="en-US" baseline="0" dirty="0" smtClean="0"/>
              <a:t> processor and crossbar designs to a recent 16 nm transistor library. This bar graph shows the area of RMT stages alone and </a:t>
            </a:r>
            <a:r>
              <a:rPr lang="en-US" baseline="0" dirty="0" err="1" smtClean="0"/>
              <a:t>dRMT’s</a:t>
            </a:r>
            <a:r>
              <a:rPr lang="en-US" baseline="0" dirty="0" smtClean="0"/>
              <a:t> processors and crossbars alone. It does not include the substantial area contributions of the serial links on a switching chip, the packet data buffer, and the SRAM and TCAM for lookup tables.</a:t>
            </a:r>
          </a:p>
          <a:p>
            <a:endParaRPr lang="en-US" baseline="0" dirty="0" smtClean="0"/>
          </a:p>
          <a:p>
            <a:r>
              <a:rPr lang="en-US" baseline="0" dirty="0" smtClean="0"/>
              <a:t>We find that </a:t>
            </a:r>
            <a:r>
              <a:rPr lang="en-US" baseline="0" dirty="0" err="1" smtClean="0"/>
              <a:t>dRMT’s</a:t>
            </a:r>
            <a:r>
              <a:rPr lang="en-US" baseline="0" dirty="0" smtClean="0"/>
              <a:t> processors and crossbar incur a few mm^2 in additional area relative to RMT’s stages for the same number of processors or stages. </a:t>
            </a:r>
            <a:r>
              <a:rPr lang="en-US" dirty="0" smtClean="0"/>
              <a:t>This is a very</a:t>
            </a:r>
            <a:r>
              <a:rPr lang="en-US" baseline="0" dirty="0" smtClean="0"/>
              <a:t> small amount of additional area relative to a recent commercial switching chips that are between 300 and 700 mm^2. So we think this is quite modest.</a:t>
            </a:r>
          </a:p>
        </p:txBody>
      </p:sp>
      <p:sp>
        <p:nvSpPr>
          <p:cNvPr id="4" name="Slide Number Placeholder 3"/>
          <p:cNvSpPr>
            <a:spLocks noGrp="1"/>
          </p:cNvSpPr>
          <p:nvPr>
            <p:ph type="sldNum" sz="quarter" idx="10"/>
          </p:nvPr>
        </p:nvSpPr>
        <p:spPr/>
        <p:txBody>
          <a:bodyPr/>
          <a:lstStyle/>
          <a:p>
            <a:fld id="{4B72050E-C83F-DC4E-B064-9A7B7E00D2A3}" type="slidenum">
              <a:rPr lang="en-US" smtClean="0"/>
              <a:t>29</a:t>
            </a:fld>
            <a:endParaRPr lang="en-US"/>
          </a:p>
        </p:txBody>
      </p:sp>
    </p:spTree>
    <p:extLst>
      <p:ext uri="{BB962C8B-B14F-4D97-AF65-F5344CB8AC3E}">
        <p14:creationId xmlns:p14="http://schemas.microsoft.com/office/powerpoint/2010/main" val="152988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Use different colors for memory match and action. Maybe make </a:t>
            </a:r>
            <a:r>
              <a:rPr lang="en-US" dirty="0" err="1" smtClean="0"/>
              <a:t>dRMT</a:t>
            </a:r>
            <a:r>
              <a:rPr lang="en-US" dirty="0" smtClean="0"/>
              <a:t> a banner.</a:t>
            </a:r>
          </a:p>
          <a:p>
            <a:endParaRPr lang="en-US" dirty="0" smtClean="0"/>
          </a:p>
          <a:p>
            <a:r>
              <a:rPr lang="en-US" dirty="0" smtClean="0"/>
              <a:t>The problem with RMT is that it aggregates resources into stages,</a:t>
            </a:r>
            <a:r>
              <a:rPr lang="en-US" baseline="0" dirty="0" smtClean="0"/>
              <a:t> which provide a fixed ratio of different resources: memory resources (to store lookup tables), match resources (to generate match keys up to a certain width), and action resources (to transform a limited number of action fields).</a:t>
            </a:r>
          </a:p>
          <a:p>
            <a:endParaRPr lang="en-US" baseline="0" dirty="0" smtClean="0"/>
          </a:p>
          <a:p>
            <a:r>
              <a:rPr lang="en-US" baseline="0" dirty="0" smtClean="0"/>
              <a:t>If your program’s resource requirements do not have the same fixed ratio, you end up wasting resources . This is because you can’t allocate resources independently. If you increase one resource, you have to increase the other to maintain the same ratio. So if your program needs a lot of memory, it is also given a lot of match and action resources, which might be wasted.</a:t>
            </a:r>
          </a:p>
          <a:p>
            <a:endParaRPr lang="en-US" baseline="0" dirty="0" smtClean="0"/>
          </a:p>
          <a:p>
            <a:r>
              <a:rPr lang="en-US" baseline="0" dirty="0" smtClean="0"/>
              <a:t>The key idea behind </a:t>
            </a:r>
            <a:r>
              <a:rPr lang="en-US" baseline="0" dirty="0" err="1" smtClean="0"/>
              <a:t>dRMT</a:t>
            </a:r>
            <a:r>
              <a:rPr lang="en-US" baseline="0" dirty="0" smtClean="0"/>
              <a:t> is to disaggregate the </a:t>
            </a:r>
            <a:r>
              <a:rPr lang="en-US" baseline="0" dirty="0" err="1" smtClean="0"/>
              <a:t>reesouces</a:t>
            </a:r>
            <a:r>
              <a:rPr lang="en-US" baseline="0" dirty="0" smtClean="0"/>
              <a:t> (match, action, and memory) of a programmable switch so that they can be allocated independently. The result is more flexibility in allocation and hence better hardware utilization.</a:t>
            </a:r>
          </a:p>
        </p:txBody>
      </p:sp>
      <p:sp>
        <p:nvSpPr>
          <p:cNvPr id="4" name="Slide Number Placeholder 3"/>
          <p:cNvSpPr>
            <a:spLocks noGrp="1"/>
          </p:cNvSpPr>
          <p:nvPr>
            <p:ph type="sldNum" sz="quarter" idx="10"/>
          </p:nvPr>
        </p:nvSpPr>
        <p:spPr/>
        <p:txBody>
          <a:bodyPr/>
          <a:lstStyle/>
          <a:p>
            <a:fld id="{4B72050E-C83F-DC4E-B064-9A7B7E00D2A3}" type="slidenum">
              <a:rPr lang="en-US" smtClean="0"/>
              <a:t>3</a:t>
            </a:fld>
            <a:endParaRPr lang="en-US"/>
          </a:p>
        </p:txBody>
      </p:sp>
    </p:spTree>
    <p:extLst>
      <p:ext uri="{BB962C8B-B14F-4D97-AF65-F5344CB8AC3E}">
        <p14:creationId xmlns:p14="http://schemas.microsoft.com/office/powerpoint/2010/main" val="664268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this</a:t>
            </a:r>
            <a:r>
              <a:rPr lang="en-US" baseline="0" dirty="0" smtClean="0"/>
              <a:t> talk has been about a disaggregated architecture for a programmable switch, where we </a:t>
            </a:r>
            <a:r>
              <a:rPr lang="en-US" baseline="0" dirty="0" err="1" smtClean="0"/>
              <a:t>disagg</a:t>
            </a:r>
            <a:r>
              <a:rPr lang="en-US" baseline="0" dirty="0" smtClean="0"/>
              <a:t>. memory using a </a:t>
            </a:r>
            <a:r>
              <a:rPr lang="en-US" baseline="0" dirty="0" err="1" smtClean="0"/>
              <a:t>xbar</a:t>
            </a:r>
            <a:r>
              <a:rPr lang="en-US" baseline="0" dirty="0" smtClean="0"/>
              <a:t> and </a:t>
            </a:r>
            <a:r>
              <a:rPr lang="en-US" baseline="0" dirty="0" err="1" smtClean="0"/>
              <a:t>disagg</a:t>
            </a:r>
            <a:r>
              <a:rPr lang="en-US" baseline="0" dirty="0" smtClean="0"/>
              <a:t> compute using a processor instead of a stage. The reason to do this is that </a:t>
            </a:r>
            <a:r>
              <a:rPr lang="en-US" baseline="0" dirty="0" err="1" smtClean="0"/>
              <a:t>disagg</a:t>
            </a:r>
            <a:r>
              <a:rPr lang="en-US" baseline="0" dirty="0" smtClean="0"/>
              <a:t> improves flexibility in scheduling operations, which improves hardware utilization. The net result is that the same hardware can go further by running more complex programs. Conversely, you can use less hardware for the same old programs.</a:t>
            </a:r>
          </a:p>
          <a:p>
            <a:endParaRPr lang="en-US" baseline="0" dirty="0" smtClean="0"/>
          </a:p>
          <a:p>
            <a:r>
              <a:rPr lang="en-US" baseline="0" dirty="0" smtClean="0"/>
              <a:t>Currently, we are working on a silicon implementation of the </a:t>
            </a:r>
            <a:r>
              <a:rPr lang="en-US" baseline="0" dirty="0" err="1" smtClean="0"/>
              <a:t>dRMT</a:t>
            </a:r>
            <a:r>
              <a:rPr lang="en-US" baseline="0" dirty="0" smtClean="0"/>
              <a:t> architecture in the context of a high-speed programmable NIC. Our webpage with instructions to reproduce results is available here, and I am happy to </a:t>
            </a:r>
            <a:r>
              <a:rPr lang="en-US" baseline="0" smtClean="0"/>
              <a:t>take questions.</a:t>
            </a:r>
            <a:endParaRPr lang="en-US" dirty="0" smtClean="0"/>
          </a:p>
        </p:txBody>
      </p:sp>
      <p:sp>
        <p:nvSpPr>
          <p:cNvPr id="4" name="Slide Number Placeholder 3"/>
          <p:cNvSpPr>
            <a:spLocks noGrp="1"/>
          </p:cNvSpPr>
          <p:nvPr>
            <p:ph type="sldNum" sz="quarter" idx="10"/>
          </p:nvPr>
        </p:nvSpPr>
        <p:spPr/>
        <p:txBody>
          <a:bodyPr/>
          <a:lstStyle/>
          <a:p>
            <a:fld id="{4B72050E-C83F-DC4E-B064-9A7B7E00D2A3}" type="slidenum">
              <a:rPr lang="en-US" smtClean="0"/>
              <a:t>30</a:t>
            </a:fld>
            <a:endParaRPr lang="en-US"/>
          </a:p>
        </p:txBody>
      </p:sp>
    </p:spTree>
    <p:extLst>
      <p:ext uri="{BB962C8B-B14F-4D97-AF65-F5344CB8AC3E}">
        <p14:creationId xmlns:p14="http://schemas.microsoft.com/office/powerpoint/2010/main" val="1863276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does</a:t>
            </a:r>
            <a:r>
              <a:rPr lang="en-US" baseline="0" dirty="0" smtClean="0"/>
              <a:t> this work forever in steady state when packets are arriving every 2 clock cycles? Let’s check. Packet 4, 5, 6, there are no conflicts. You can check that there are no conflicts by looking at any of the columns in the table here and seeing that there is at most one match or action operation.</a:t>
            </a:r>
          </a:p>
          <a:p>
            <a:endParaRPr lang="en-US" baseline="0" dirty="0" smtClean="0"/>
          </a:p>
          <a:p>
            <a:r>
              <a:rPr lang="en-US" baseline="0" dirty="0" smtClean="0"/>
              <a:t>We can keep going this way until we hit steady state and see a repeating pattern. We’ll stop with packet 6, but it turns out that this particular schedule works in steady state if you repeat it forever.</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32</a:t>
            </a:fld>
            <a:endParaRPr lang="en-US"/>
          </a:p>
        </p:txBody>
      </p:sp>
    </p:spTree>
    <p:extLst>
      <p:ext uri="{BB962C8B-B14F-4D97-AF65-F5344CB8AC3E}">
        <p14:creationId xmlns:p14="http://schemas.microsoft.com/office/powerpoint/2010/main" val="528355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33</a:t>
            </a:fld>
            <a:endParaRPr lang="en-US"/>
          </a:p>
        </p:txBody>
      </p:sp>
    </p:spTree>
    <p:extLst>
      <p:ext uri="{BB962C8B-B14F-4D97-AF65-F5344CB8AC3E}">
        <p14:creationId xmlns:p14="http://schemas.microsoft.com/office/powerpoint/2010/main" val="481350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looked</a:t>
            </a:r>
            <a:r>
              <a:rPr lang="en-US" baseline="0" dirty="0" smtClean="0"/>
              <a:t> at what would happen if we decreased the number of processors from the minimum number required for 1 packet per cycle. We specifically look at switch.p4’s egress program, which needs a minimum of 7 processors for </a:t>
            </a:r>
            <a:r>
              <a:rPr lang="en-US" baseline="0" dirty="0" err="1" smtClean="0"/>
              <a:t>dRMT</a:t>
            </a:r>
            <a:r>
              <a:rPr lang="en-US" baseline="0" dirty="0" smtClean="0"/>
              <a:t> and 12 for RMT.</a:t>
            </a:r>
          </a:p>
          <a:p>
            <a:endParaRPr lang="en-US" baseline="0" dirty="0" smtClean="0"/>
          </a:p>
          <a:p>
            <a:r>
              <a:rPr lang="en-US" baseline="0" dirty="0" smtClean="0"/>
              <a:t>We see that the performance for </a:t>
            </a:r>
            <a:r>
              <a:rPr lang="en-US" baseline="0" dirty="0" err="1" smtClean="0"/>
              <a:t>dRMT</a:t>
            </a:r>
            <a:r>
              <a:rPr lang="en-US" baseline="0" dirty="0" smtClean="0"/>
              <a:t> degrades gracefully with a decrease in the number of processors. But for RMT, the performance falls by a factor of 2 when going from 12 to 11 processors because of the need to recirculate packet. It drops again when going from 6 to </a:t>
            </a:r>
            <a:r>
              <a:rPr lang="en-US" baseline="0" smtClean="0"/>
              <a:t>5 because we need another recirculation and so on.</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34</a:t>
            </a:fld>
            <a:endParaRPr lang="en-US"/>
          </a:p>
        </p:txBody>
      </p:sp>
    </p:spTree>
    <p:extLst>
      <p:ext uri="{BB962C8B-B14F-4D97-AF65-F5344CB8AC3E}">
        <p14:creationId xmlns:p14="http://schemas.microsoft.com/office/powerpoint/2010/main" val="1803975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36</a:t>
            </a:fld>
            <a:endParaRPr lang="en-US"/>
          </a:p>
        </p:txBody>
      </p:sp>
    </p:spTree>
    <p:extLst>
      <p:ext uri="{BB962C8B-B14F-4D97-AF65-F5344CB8AC3E}">
        <p14:creationId xmlns:p14="http://schemas.microsoft.com/office/powerpoint/2010/main" val="1693092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37</a:t>
            </a:fld>
            <a:endParaRPr lang="en-US"/>
          </a:p>
        </p:txBody>
      </p:sp>
    </p:spTree>
    <p:extLst>
      <p:ext uri="{BB962C8B-B14F-4D97-AF65-F5344CB8AC3E}">
        <p14:creationId xmlns:p14="http://schemas.microsoft.com/office/powerpoint/2010/main" val="1442456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38</a:t>
            </a:fld>
            <a:endParaRPr lang="en-US"/>
          </a:p>
        </p:txBody>
      </p:sp>
    </p:spTree>
    <p:extLst>
      <p:ext uri="{BB962C8B-B14F-4D97-AF65-F5344CB8AC3E}">
        <p14:creationId xmlns:p14="http://schemas.microsoft.com/office/powerpoint/2010/main" val="232185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Say that if tables are split, it’s no longer equivalent, which means the previously decoupled problems become coupled.</a:t>
            </a:r>
          </a:p>
        </p:txBody>
      </p:sp>
      <p:sp>
        <p:nvSpPr>
          <p:cNvPr id="4" name="Slide Number Placeholder 3"/>
          <p:cNvSpPr>
            <a:spLocks noGrp="1"/>
          </p:cNvSpPr>
          <p:nvPr>
            <p:ph type="sldNum" sz="quarter" idx="10"/>
          </p:nvPr>
        </p:nvSpPr>
        <p:spPr/>
        <p:txBody>
          <a:bodyPr/>
          <a:lstStyle/>
          <a:p>
            <a:fld id="{4B72050E-C83F-DC4E-B064-9A7B7E00D2A3}" type="slidenum">
              <a:rPr lang="en-US" smtClean="0"/>
              <a:t>39</a:t>
            </a:fld>
            <a:endParaRPr lang="en-US"/>
          </a:p>
        </p:txBody>
      </p:sp>
    </p:spTree>
    <p:extLst>
      <p:ext uri="{BB962C8B-B14F-4D97-AF65-F5344CB8AC3E}">
        <p14:creationId xmlns:p14="http://schemas.microsoft.com/office/powerpoint/2010/main" val="1380588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Switch.p4 is optimized for RMT.</a:t>
            </a:r>
          </a:p>
          <a:p>
            <a:r>
              <a:rPr lang="en-US" baseline="0" dirty="0" smtClean="0"/>
              <a:t>198 in red is distracting.</a:t>
            </a:r>
          </a:p>
          <a:p>
            <a:r>
              <a:rPr lang="en-US" baseline="0" dirty="0" smtClean="0"/>
              <a:t>Explain briefly what switch.p4 is.</a:t>
            </a:r>
          </a:p>
          <a:p>
            <a:r>
              <a:rPr lang="en-US" baseline="0" dirty="0" smtClean="0"/>
              <a:t>Explain why </a:t>
            </a:r>
            <a:r>
              <a:rPr lang="en-US" baseline="0" dirty="0" err="1" smtClean="0"/>
              <a:t>ingress+egress</a:t>
            </a:r>
            <a:r>
              <a:rPr lang="en-US" baseline="0" dirty="0" smtClean="0"/>
              <a:t> is not the same as combined.</a:t>
            </a:r>
          </a:p>
          <a:p>
            <a:r>
              <a:rPr lang="en-US" baseline="0" dirty="0" smtClean="0"/>
              <a:t>Explain why combined is not a huge win.</a:t>
            </a:r>
          </a:p>
          <a:p>
            <a:r>
              <a:rPr lang="en-US" baseline="0" dirty="0" smtClean="0"/>
              <a:t>The results seem comparable, not better for </a:t>
            </a:r>
            <a:r>
              <a:rPr lang="en-US" baseline="0" dirty="0" err="1" smtClean="0"/>
              <a:t>dRMT</a:t>
            </a:r>
            <a:r>
              <a:rPr lang="en-US" baseline="0" dirty="0" smtClean="0"/>
              <a:t>.</a:t>
            </a:r>
          </a:p>
        </p:txBody>
      </p:sp>
      <p:sp>
        <p:nvSpPr>
          <p:cNvPr id="4" name="Slide Number Placeholder 3"/>
          <p:cNvSpPr>
            <a:spLocks noGrp="1"/>
          </p:cNvSpPr>
          <p:nvPr>
            <p:ph type="sldNum" sz="quarter" idx="10"/>
          </p:nvPr>
        </p:nvSpPr>
        <p:spPr/>
        <p:txBody>
          <a:bodyPr/>
          <a:lstStyle/>
          <a:p>
            <a:fld id="{4B72050E-C83F-DC4E-B064-9A7B7E00D2A3}" type="slidenum">
              <a:rPr lang="en-US" smtClean="0"/>
              <a:t>40</a:t>
            </a:fld>
            <a:endParaRPr lang="en-US"/>
          </a:p>
        </p:txBody>
      </p:sp>
    </p:spTree>
    <p:extLst>
      <p:ext uri="{BB962C8B-B14F-4D97-AF65-F5344CB8AC3E}">
        <p14:creationId xmlns:p14="http://schemas.microsoft.com/office/powerpoint/2010/main" val="205029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Switch.p4 is optimized for RMT.</a:t>
            </a:r>
          </a:p>
          <a:p>
            <a:r>
              <a:rPr lang="en-US" baseline="0" dirty="0" smtClean="0"/>
              <a:t>198 in red is distracting.</a:t>
            </a:r>
          </a:p>
          <a:p>
            <a:r>
              <a:rPr lang="en-US" baseline="0" dirty="0" smtClean="0"/>
              <a:t>Explain briefly what switch.p4 is.</a:t>
            </a:r>
          </a:p>
          <a:p>
            <a:r>
              <a:rPr lang="en-US" baseline="0" dirty="0" smtClean="0"/>
              <a:t>Explain why </a:t>
            </a:r>
            <a:r>
              <a:rPr lang="en-US" baseline="0" dirty="0" err="1" smtClean="0"/>
              <a:t>ingress+egress</a:t>
            </a:r>
            <a:r>
              <a:rPr lang="en-US" baseline="0" dirty="0" smtClean="0"/>
              <a:t> is not the same as combined.</a:t>
            </a:r>
          </a:p>
          <a:p>
            <a:r>
              <a:rPr lang="en-US" baseline="0" dirty="0" smtClean="0"/>
              <a:t>Explain why combined is not a huge win.</a:t>
            </a:r>
          </a:p>
          <a:p>
            <a:r>
              <a:rPr lang="en-US" baseline="0" dirty="0" smtClean="0"/>
              <a:t>The results seem comparable, not better for </a:t>
            </a:r>
            <a:r>
              <a:rPr lang="en-US" baseline="0" dirty="0" err="1" smtClean="0"/>
              <a:t>dRMT</a:t>
            </a:r>
            <a:r>
              <a:rPr lang="en-US" baseline="0" dirty="0" smtClean="0"/>
              <a:t>.</a:t>
            </a:r>
          </a:p>
        </p:txBody>
      </p:sp>
      <p:sp>
        <p:nvSpPr>
          <p:cNvPr id="4" name="Slide Number Placeholder 3"/>
          <p:cNvSpPr>
            <a:spLocks noGrp="1"/>
          </p:cNvSpPr>
          <p:nvPr>
            <p:ph type="sldNum" sz="quarter" idx="10"/>
          </p:nvPr>
        </p:nvSpPr>
        <p:spPr/>
        <p:txBody>
          <a:bodyPr/>
          <a:lstStyle/>
          <a:p>
            <a:fld id="{4B72050E-C83F-DC4E-B064-9A7B7E00D2A3}" type="slidenum">
              <a:rPr lang="en-US" smtClean="0"/>
              <a:t>41</a:t>
            </a:fld>
            <a:endParaRPr lang="en-US"/>
          </a:p>
        </p:txBody>
      </p:sp>
    </p:spTree>
    <p:extLst>
      <p:ext uri="{BB962C8B-B14F-4D97-AF65-F5344CB8AC3E}">
        <p14:creationId xmlns:p14="http://schemas.microsoft.com/office/powerpoint/2010/main" val="214203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what do I mean by disaggregation? Let us look at it in a bit more detail. Let’s bring back the diagram of a pipeline.</a:t>
            </a:r>
          </a:p>
        </p:txBody>
      </p:sp>
      <p:sp>
        <p:nvSpPr>
          <p:cNvPr id="4" name="Slide Number Placeholder 3"/>
          <p:cNvSpPr>
            <a:spLocks noGrp="1"/>
          </p:cNvSpPr>
          <p:nvPr>
            <p:ph type="sldNum" sz="quarter" idx="10"/>
          </p:nvPr>
        </p:nvSpPr>
        <p:spPr/>
        <p:txBody>
          <a:bodyPr/>
          <a:lstStyle/>
          <a:p>
            <a:fld id="{16B09458-7AEF-4AD3-A567-0F11380064BE}" type="slidenum">
              <a:rPr lang="en-US" smtClean="0"/>
              <a:t>4</a:t>
            </a:fld>
            <a:endParaRPr lang="en-US"/>
          </a:p>
        </p:txBody>
      </p:sp>
    </p:spTree>
    <p:extLst>
      <p:ext uri="{BB962C8B-B14F-4D97-AF65-F5344CB8AC3E}">
        <p14:creationId xmlns:p14="http://schemas.microsoft.com/office/powerpoint/2010/main" val="1972215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this into compiler overview and add a overview diagram P4-&gt;DAG-&gt;Packet</a:t>
            </a:r>
            <a:r>
              <a:rPr lang="en-US" baseline="0" dirty="0" smtClean="0"/>
              <a:t> Scheduling.</a:t>
            </a:r>
            <a:r>
              <a:rPr lang="en-US" dirty="0" smtClean="0"/>
              <a:t> Also simplify</a:t>
            </a:r>
            <a:r>
              <a:rPr lang="en-US" baseline="0" dirty="0" smtClean="0"/>
              <a:t> constraints. Maybe show constraints in the overview diagram.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TODO: Bring back diagram of the processor to explain</a:t>
            </a:r>
          </a:p>
          <a:p>
            <a:r>
              <a:rPr lang="en-US" dirty="0" smtClean="0"/>
              <a:t>IPC went by too fast. Need to introduce it so that people are not lost. Maybe</a:t>
            </a:r>
            <a:r>
              <a:rPr lang="en-US" baseline="0" dirty="0" smtClean="0"/>
              <a:t> just call it packet concurrency?</a:t>
            </a:r>
          </a:p>
          <a:p>
            <a:r>
              <a:rPr lang="en-US" baseline="0" dirty="0" smtClean="0"/>
              <a:t>Multi-processor design can lead to reordering. Useful to mention this is not a problem up front because everything has the same latency.</a:t>
            </a:r>
          </a:p>
          <a:p>
            <a:endParaRPr lang="en-US" baseline="0" dirty="0" smtClean="0"/>
          </a:p>
          <a:p>
            <a:r>
              <a:rPr lang="en-US" baseline="0" dirty="0" smtClean="0"/>
              <a:t>Too much redundancy in the second bullet</a:t>
            </a:r>
          </a:p>
          <a:p>
            <a:r>
              <a:rPr lang="en-US" baseline="0" dirty="0" smtClean="0"/>
              <a:t>TODO: More animations here</a:t>
            </a:r>
          </a:p>
          <a:p>
            <a:endParaRPr lang="en-US" baseline="0" dirty="0" smtClean="0"/>
          </a:p>
          <a:p>
            <a:r>
              <a:rPr lang="en-US" baseline="0" dirty="0" smtClean="0"/>
              <a:t>Too many details</a:t>
            </a:r>
          </a:p>
          <a:p>
            <a:r>
              <a:rPr lang="en-US" baseline="0" dirty="0" smtClean="0"/>
              <a:t>It wasn’t clear what a key was.</a:t>
            </a:r>
          </a:p>
          <a:p>
            <a:r>
              <a:rPr lang="en-US" baseline="0" dirty="0" smtClean="0"/>
              <a:t>Too many details.</a:t>
            </a:r>
          </a:p>
          <a:p>
            <a:endParaRPr lang="en-US" baseline="0" dirty="0" smtClean="0"/>
          </a:p>
          <a:p>
            <a:r>
              <a:rPr lang="en-US" baseline="0" dirty="0" smtClean="0"/>
              <a:t>Simplify number of constraints.</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42</a:t>
            </a:fld>
            <a:endParaRPr lang="en-US"/>
          </a:p>
        </p:txBody>
      </p:sp>
    </p:spTree>
    <p:extLst>
      <p:ext uri="{BB962C8B-B14F-4D97-AF65-F5344CB8AC3E}">
        <p14:creationId xmlns:p14="http://schemas.microsoft.com/office/powerpoint/2010/main" val="913343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leads into the compiler. </a:t>
            </a:r>
          </a:p>
          <a:p>
            <a:endParaRPr lang="en-US" baseline="0" dirty="0" smtClean="0"/>
          </a:p>
          <a:p>
            <a:r>
              <a:rPr lang="en-US" baseline="0" dirty="0" smtClean="0"/>
              <a:t>Toy example very loosely inspired by L2-L3 with Multicast.</a:t>
            </a:r>
          </a:p>
          <a:p>
            <a:endParaRPr lang="en-US" baseline="0" dirty="0" smtClean="0"/>
          </a:p>
          <a:p>
            <a:r>
              <a:rPr lang="en-US" baseline="0" dirty="0" smtClean="0"/>
              <a:t>TODO: Might be too detailed.</a:t>
            </a:r>
          </a:p>
          <a:p>
            <a:endParaRPr lang="en-US" baseline="0" dirty="0" smtClean="0"/>
          </a:p>
          <a:p>
            <a:r>
              <a:rPr lang="en-US" baseline="0" dirty="0" smtClean="0"/>
              <a:t>This part was not very interesting here.</a:t>
            </a:r>
          </a:p>
          <a:p>
            <a:r>
              <a:rPr lang="en-US" baseline="0" dirty="0" smtClean="0"/>
              <a:t>Didn’t get the high-level problem in slide 15. Make it very clear what proc. Scheduling was on slide 15.</a:t>
            </a:r>
          </a:p>
          <a:p>
            <a:endParaRPr lang="en-US" baseline="0" dirty="0" smtClean="0"/>
          </a:p>
          <a:p>
            <a:r>
              <a:rPr lang="en-US" baseline="0" dirty="0" smtClean="0"/>
              <a:t>Say that you go from P4-&gt;Operation dependency graph -&gt; ILP (and then you could say that the P4-&gt;ODG transformation is not shown).</a:t>
            </a:r>
          </a:p>
          <a:p>
            <a:r>
              <a:rPr lang="en-US" baseline="0" dirty="0" smtClean="0"/>
              <a:t>Could remove this slide.</a:t>
            </a:r>
          </a:p>
          <a:p>
            <a:endParaRPr lang="en-US" baseline="0" dirty="0" smtClean="0"/>
          </a:p>
        </p:txBody>
      </p:sp>
      <p:sp>
        <p:nvSpPr>
          <p:cNvPr id="4" name="Slide Number Placeholder 3"/>
          <p:cNvSpPr>
            <a:spLocks noGrp="1"/>
          </p:cNvSpPr>
          <p:nvPr>
            <p:ph type="sldNum" sz="quarter" idx="10"/>
          </p:nvPr>
        </p:nvSpPr>
        <p:spPr/>
        <p:txBody>
          <a:bodyPr/>
          <a:lstStyle/>
          <a:p>
            <a:fld id="{4B72050E-C83F-DC4E-B064-9A7B7E00D2A3}" type="slidenum">
              <a:rPr lang="en-US" smtClean="0"/>
              <a:t>43</a:t>
            </a:fld>
            <a:endParaRPr lang="en-US"/>
          </a:p>
        </p:txBody>
      </p:sp>
    </p:spTree>
    <p:extLst>
      <p:ext uri="{BB962C8B-B14F-4D97-AF65-F5344CB8AC3E}">
        <p14:creationId xmlns:p14="http://schemas.microsoft.com/office/powerpoint/2010/main" val="1037287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the lower half is a histogram or empirical distribution</a:t>
            </a:r>
          </a:p>
          <a:p>
            <a:r>
              <a:rPr lang="en-US" dirty="0" smtClean="0"/>
              <a:t>The pdf indicates 29 is sufficient, but you seem to have 32.</a:t>
            </a:r>
          </a:p>
          <a:p>
            <a:endParaRPr lang="en-US" dirty="0" smtClean="0"/>
          </a:p>
          <a:p>
            <a:r>
              <a:rPr lang="en-US" dirty="0" smtClean="0"/>
              <a:t>Seemed like a jump from </a:t>
            </a:r>
            <a:r>
              <a:rPr lang="en-US" dirty="0" err="1" smtClean="0"/>
              <a:t>eval</a:t>
            </a:r>
            <a:r>
              <a:rPr lang="en-US" dirty="0" smtClean="0"/>
              <a:t> to design (hardware design)</a:t>
            </a:r>
          </a:p>
          <a:p>
            <a:r>
              <a:rPr lang="en-US" dirty="0" smtClean="0"/>
              <a:t>Some sign posting would help.</a:t>
            </a:r>
          </a:p>
          <a:p>
            <a:endParaRPr lang="en-US" dirty="0" smtClean="0"/>
          </a:p>
          <a:p>
            <a:r>
              <a:rPr lang="en-US" dirty="0" smtClean="0"/>
              <a:t>Make it clear that the processor has to store the program.</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44</a:t>
            </a:fld>
            <a:endParaRPr lang="en-US"/>
          </a:p>
        </p:txBody>
      </p:sp>
    </p:spTree>
    <p:extLst>
      <p:ext uri="{BB962C8B-B14F-4D97-AF65-F5344CB8AC3E}">
        <p14:creationId xmlns:p14="http://schemas.microsoft.com/office/powerpoint/2010/main" val="262834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Area numbers for 32x32 crossbar with 8 80-bit keys on each side</a:t>
            </a:r>
          </a:p>
        </p:txBody>
      </p:sp>
      <p:sp>
        <p:nvSpPr>
          <p:cNvPr id="4" name="Slide Number Placeholder 3"/>
          <p:cNvSpPr>
            <a:spLocks noGrp="1"/>
          </p:cNvSpPr>
          <p:nvPr>
            <p:ph type="sldNum" sz="quarter" idx="10"/>
          </p:nvPr>
        </p:nvSpPr>
        <p:spPr/>
        <p:txBody>
          <a:bodyPr/>
          <a:lstStyle/>
          <a:p>
            <a:fld id="{4B72050E-C83F-DC4E-B064-9A7B7E00D2A3}" type="slidenum">
              <a:rPr lang="en-US" smtClean="0"/>
              <a:t>45</a:t>
            </a:fld>
            <a:endParaRPr lang="en-US"/>
          </a:p>
        </p:txBody>
      </p:sp>
    </p:spTree>
    <p:extLst>
      <p:ext uri="{BB962C8B-B14F-4D97-AF65-F5344CB8AC3E}">
        <p14:creationId xmlns:p14="http://schemas.microsoft.com/office/powerpoint/2010/main" val="455740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TODO: This diagram might be too detailed.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Maybe just replace it</a:t>
            </a:r>
            <a:r>
              <a:rPr lang="en-US" baseline="0" dirty="0" smtClean="0"/>
              <a:t> with a high-level overview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Key differences with RMT: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dRMT</a:t>
            </a:r>
            <a:r>
              <a:rPr lang="en-US" dirty="0" smtClean="0"/>
              <a:t> processor needs to store full program </a:t>
            </a:r>
            <a:r>
              <a:rPr lang="en-US" dirty="0" smtClean="0">
                <a:sym typeface="Wingdings"/>
              </a:rPr>
              <a:t> </a:t>
            </a:r>
            <a:r>
              <a:rPr lang="en-US" dirty="0" err="1" smtClean="0">
                <a:sym typeface="Wingdings"/>
              </a:rPr>
              <a:t>Config</a:t>
            </a:r>
            <a:r>
              <a:rPr lang="en-US" baseline="0" dirty="0" smtClean="0">
                <a:sym typeface="Wingdings"/>
              </a:rPr>
              <a:t> table &amp; instruction table more expensive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Scratchpad (store results for delayed execution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VLIW Instructions: 32 ALUs instead of 224</a:t>
            </a:r>
            <a:endParaRPr lang="en-US" dirty="0" smtClean="0"/>
          </a:p>
          <a:p>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46</a:t>
            </a:fld>
            <a:endParaRPr lang="en-US"/>
          </a:p>
        </p:txBody>
      </p:sp>
    </p:spTree>
    <p:extLst>
      <p:ext uri="{BB962C8B-B14F-4D97-AF65-F5344CB8AC3E}">
        <p14:creationId xmlns:p14="http://schemas.microsoft.com/office/powerpoint/2010/main" val="915591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Consider removing slide on tables without a match.</a:t>
            </a:r>
            <a:r>
              <a:rPr lang="en-US" baseline="0" dirty="0" smtClean="0"/>
              <a:t> Technically, we can pack this with another program that *does* use the match. i.e., </a:t>
            </a:r>
            <a:r>
              <a:rPr lang="en-US" baseline="0" dirty="0" smtClean="0">
                <a:sym typeface="Wingdings"/>
              </a:rPr>
              <a:t>could combine slide 4 with slide 3.</a:t>
            </a:r>
          </a:p>
          <a:p>
            <a:pPr marL="171450" indent="-171450">
              <a:buFont typeface="Wingdings" charset="2"/>
              <a:buChar char="à"/>
            </a:pPr>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48</a:t>
            </a:fld>
            <a:endParaRPr lang="en-US"/>
          </a:p>
        </p:txBody>
      </p:sp>
    </p:spTree>
    <p:extLst>
      <p:ext uri="{BB962C8B-B14F-4D97-AF65-F5344CB8AC3E}">
        <p14:creationId xmlns:p14="http://schemas.microsoft.com/office/powerpoint/2010/main" val="3884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we </a:t>
            </a:r>
            <a:r>
              <a:rPr lang="en-US" baseline="0" dirty="0" err="1" smtClean="0"/>
              <a:t>disagg</a:t>
            </a:r>
            <a:r>
              <a:rPr lang="en-US" baseline="0" dirty="0" smtClean="0"/>
              <a:t>. memory. We replace the stage-local memory in the pipeline with a shared array of memory clusters accessible from any stage through a crossbar. Now, the stages in aggregate have access to all the memory in the system, because the memory doesn’t belong to any one stage in particular.</a:t>
            </a:r>
          </a:p>
        </p:txBody>
      </p:sp>
      <p:sp>
        <p:nvSpPr>
          <p:cNvPr id="4" name="Slide Number Placeholder 3"/>
          <p:cNvSpPr>
            <a:spLocks noGrp="1"/>
          </p:cNvSpPr>
          <p:nvPr>
            <p:ph type="sldNum" sz="quarter" idx="10"/>
          </p:nvPr>
        </p:nvSpPr>
        <p:spPr/>
        <p:txBody>
          <a:bodyPr/>
          <a:lstStyle/>
          <a:p>
            <a:fld id="{16B09458-7AEF-4AD3-A567-0F11380064BE}" type="slidenum">
              <a:rPr lang="en-US" smtClean="0"/>
              <a:t>5</a:t>
            </a:fld>
            <a:endParaRPr lang="en-US"/>
          </a:p>
        </p:txBody>
      </p:sp>
    </p:spTree>
    <p:extLst>
      <p:ext uri="{BB962C8B-B14F-4D97-AF65-F5344CB8AC3E}">
        <p14:creationId xmlns:p14="http://schemas.microsoft.com/office/powerpoint/2010/main" val="105122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we disaggregate compute. We replace each of the pipeline stages that is rigidly forced to always execute matches followed by actions with a match-action processor that can execute matches and actions in any order that respects program dependencies. Now, once packets have been parsed, they are distributed by a distributor to one of the processors in round-robin order. So the first packet goes to processor 1, the second to processor 2, and so on.</a:t>
            </a:r>
          </a:p>
          <a:p>
            <a:endParaRPr lang="en-US" baseline="0" dirty="0" smtClean="0"/>
          </a:p>
          <a:p>
            <a:r>
              <a:rPr lang="en-US" baseline="0" dirty="0" smtClean="0"/>
              <a:t>Once a processor receives a packet, it is responsible for carrying out all operations on that packet. Unlike the pipeline, packets don’t move around between processors. Let’s look at </a:t>
            </a:r>
            <a:r>
              <a:rPr lang="en-US" baseline="0" dirty="0" err="1" smtClean="0"/>
              <a:t>pkt</a:t>
            </a:r>
            <a:r>
              <a:rPr lang="en-US" baseline="0" dirty="0" smtClean="0"/>
              <a:t> 2 on proc 2. Over the duration of this packet, the proc might access tables in different memory clusters.</a:t>
            </a:r>
          </a:p>
          <a:p>
            <a:endParaRPr lang="en-US" baseline="0" dirty="0" smtClean="0"/>
          </a:p>
          <a:p>
            <a:r>
              <a:rPr lang="en-US" baseline="0" dirty="0" smtClean="0"/>
              <a:t>TODO: Action orientation here is flipped.</a:t>
            </a:r>
          </a:p>
        </p:txBody>
      </p:sp>
      <p:sp>
        <p:nvSpPr>
          <p:cNvPr id="4" name="Slide Number Placeholder 3"/>
          <p:cNvSpPr>
            <a:spLocks noGrp="1"/>
          </p:cNvSpPr>
          <p:nvPr>
            <p:ph type="sldNum" sz="quarter" idx="10"/>
          </p:nvPr>
        </p:nvSpPr>
        <p:spPr/>
        <p:txBody>
          <a:bodyPr/>
          <a:lstStyle/>
          <a:p>
            <a:fld id="{16B09458-7AEF-4AD3-A567-0F11380064BE}" type="slidenum">
              <a:rPr lang="en-US" smtClean="0"/>
              <a:t>6</a:t>
            </a:fld>
            <a:endParaRPr lang="en-US"/>
          </a:p>
        </p:txBody>
      </p:sp>
    </p:spTree>
    <p:extLst>
      <p:ext uri="{BB962C8B-B14F-4D97-AF65-F5344CB8AC3E}">
        <p14:creationId xmlns:p14="http://schemas.microsoft.com/office/powerpoint/2010/main" val="48445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6B09458-7AEF-4AD3-A567-0F11380064BE}" type="slidenum">
              <a:rPr lang="en-US" smtClean="0"/>
              <a:t>7</a:t>
            </a:fld>
            <a:endParaRPr lang="en-US"/>
          </a:p>
        </p:txBody>
      </p:sp>
    </p:spTree>
    <p:extLst>
      <p:ext uri="{BB962C8B-B14F-4D97-AF65-F5344CB8AC3E}">
        <p14:creationId xmlns:p14="http://schemas.microsoft.com/office/powerpoint/2010/main" val="428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6B09458-7AEF-4AD3-A567-0F11380064BE}" type="slidenum">
              <a:rPr lang="en-US" smtClean="0"/>
              <a:t>8</a:t>
            </a:fld>
            <a:endParaRPr lang="en-US"/>
          </a:p>
        </p:txBody>
      </p:sp>
    </p:spTree>
    <p:extLst>
      <p:ext uri="{BB962C8B-B14F-4D97-AF65-F5344CB8AC3E}">
        <p14:creationId xmlns:p14="http://schemas.microsoft.com/office/powerpoint/2010/main" val="118281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what specific</a:t>
            </a:r>
            <a:r>
              <a:rPr lang="en-US" baseline="0" dirty="0" smtClean="0"/>
              <a:t> </a:t>
            </a:r>
            <a:r>
              <a:rPr lang="en-US" dirty="0" smtClean="0"/>
              <a:t>problems </a:t>
            </a:r>
            <a:r>
              <a:rPr lang="en-US" dirty="0" err="1" smtClean="0"/>
              <a:t>dRMT</a:t>
            </a:r>
            <a:r>
              <a:rPr lang="en-US" baseline="0" dirty="0" smtClean="0"/>
              <a:t> solves. I am discussing a few here. The paper provides many more examples.</a:t>
            </a:r>
          </a:p>
          <a:p>
            <a:endParaRPr lang="en-US" baseline="0" dirty="0" smtClean="0"/>
          </a:p>
          <a:p>
            <a:r>
              <a:rPr lang="en-US" baseline="0" dirty="0" smtClean="0"/>
              <a:t>First, RMT conflates memory and packet processing resources. So if you allocate more of one, you are forced to allocate more of the other. A common example is when you have a table that is too large to fit within one memory cluster. So you split it over multiple stages. Now, to lookup a key, you look it up in each of the three partitions and decide in the last stage whether it was found anywhere and what action to carry out.</a:t>
            </a:r>
          </a:p>
          <a:p>
            <a:endParaRPr lang="en-US" baseline="0" dirty="0" smtClean="0"/>
          </a:p>
          <a:p>
            <a:r>
              <a:rPr lang="en-US" baseline="0" dirty="0" smtClean="0"/>
              <a:t>The problem with this is that it wastes match capacity because the match key is repeatedly extracted in each key to match against every partition in the table. Similarly, the action units are unused until the last stage because it is not clear until then what action to carry out.</a:t>
            </a:r>
          </a:p>
          <a:p>
            <a:endParaRPr lang="en-US" baseline="0" dirty="0" smtClean="0"/>
          </a:p>
          <a:p>
            <a:r>
              <a:rPr lang="en-US" baseline="0" dirty="0" smtClean="0"/>
              <a:t>By contrast, </a:t>
            </a:r>
            <a:r>
              <a:rPr lang="en-US" baseline="0" dirty="0" err="1" smtClean="0"/>
              <a:t>dRMT</a:t>
            </a:r>
            <a:r>
              <a:rPr lang="en-US" baseline="0" dirty="0" smtClean="0"/>
              <a:t> can spread the table over multiple clusters because it is large, but still use only one match and one action unit because the memory and computational units are disaggregated in </a:t>
            </a:r>
            <a:r>
              <a:rPr lang="en-US" baseline="0" dirty="0" err="1" smtClean="0"/>
              <a:t>dRMT</a:t>
            </a:r>
            <a:r>
              <a:rPr lang="en-US" baseline="0" dirty="0" smtClean="0"/>
              <a:t>. Specifically, a single </a:t>
            </a:r>
            <a:r>
              <a:rPr lang="en-US" baseline="0" dirty="0" err="1" smtClean="0"/>
              <a:t>dRMT</a:t>
            </a:r>
            <a:r>
              <a:rPr lang="en-US" baseline="0" dirty="0" smtClean="0"/>
              <a:t> processor can generate the match key using one match unit, then multicast it over the crossbar to each of three individual units, and finally use a single action unit to carry out the action based on where the key matched.</a:t>
            </a:r>
            <a:endParaRPr lang="en-US" dirty="0"/>
          </a:p>
        </p:txBody>
      </p:sp>
      <p:sp>
        <p:nvSpPr>
          <p:cNvPr id="4" name="Slide Number Placeholder 3"/>
          <p:cNvSpPr>
            <a:spLocks noGrp="1"/>
          </p:cNvSpPr>
          <p:nvPr>
            <p:ph type="sldNum" sz="quarter" idx="10"/>
          </p:nvPr>
        </p:nvSpPr>
        <p:spPr/>
        <p:txBody>
          <a:bodyPr/>
          <a:lstStyle/>
          <a:p>
            <a:fld id="{4B72050E-C83F-DC4E-B064-9A7B7E00D2A3}" type="slidenum">
              <a:rPr lang="en-US" smtClean="0"/>
              <a:t>9</a:t>
            </a:fld>
            <a:endParaRPr lang="en-US"/>
          </a:p>
        </p:txBody>
      </p:sp>
    </p:spTree>
    <p:extLst>
      <p:ext uri="{BB962C8B-B14F-4D97-AF65-F5344CB8AC3E}">
        <p14:creationId xmlns:p14="http://schemas.microsoft.com/office/powerpoint/2010/main" val="207598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eravek" charset="0"/>
                <a:ea typeface="Seravek" charset="0"/>
                <a:cs typeface="Seravek"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eravek" charset="0"/>
                <a:ea typeface="Seravek" charset="0"/>
                <a:cs typeface="Serave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48897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270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0489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ravek" charset="0"/>
                <a:ea typeface="Seravek" charset="0"/>
                <a:cs typeface="Seravek"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Seravek" charset="0"/>
                <a:ea typeface="Seravek" charset="0"/>
                <a:cs typeface="Seravek" charset="0"/>
              </a:defRPr>
            </a:lvl1pPr>
            <a:lvl2pPr>
              <a:defRPr>
                <a:latin typeface="Seravek" charset="0"/>
                <a:ea typeface="Seravek" charset="0"/>
                <a:cs typeface="Seravek" charset="0"/>
              </a:defRPr>
            </a:lvl2pPr>
            <a:lvl3pPr>
              <a:defRPr>
                <a:latin typeface="Seravek" charset="0"/>
                <a:ea typeface="Seravek" charset="0"/>
                <a:cs typeface="Seravek" charset="0"/>
              </a:defRPr>
            </a:lvl3pPr>
            <a:lvl4pPr>
              <a:defRPr>
                <a:latin typeface="Seravek" charset="0"/>
                <a:ea typeface="Seravek" charset="0"/>
                <a:cs typeface="Seravek" charset="0"/>
              </a:defRPr>
            </a:lvl4pPr>
            <a:lvl5pPr>
              <a:defRPr>
                <a:latin typeface="Seravek" charset="0"/>
                <a:ea typeface="Seravek" charset="0"/>
                <a:cs typeface="Serave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8601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774068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8034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7857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851425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85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4613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810562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363" y="-239305"/>
            <a:ext cx="11205274"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0972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173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kern="1200">
          <a:solidFill>
            <a:schemeClr val="tx1"/>
          </a:solidFill>
          <a:latin typeface="Seravek" charset="0"/>
          <a:ea typeface="Seravek" charset="0"/>
          <a:cs typeface="Serave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ravek" charset="0"/>
          <a:ea typeface="Seravek" charset="0"/>
          <a:cs typeface="Serave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ravek" charset="0"/>
          <a:ea typeface="Seravek" charset="0"/>
          <a:cs typeface="Seravek"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ravek" charset="0"/>
          <a:ea typeface="Seravek" charset="0"/>
          <a:cs typeface="Seravek"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ravek" charset="0"/>
          <a:ea typeface="Seravek" charset="0"/>
          <a:cs typeface="Seravek"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ravek" charset="0"/>
          <a:ea typeface="Seravek" charset="0"/>
          <a:cs typeface="Serave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6.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6.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5.png"/><Relationship Id="rId24" Type="http://schemas.openxmlformats.org/officeDocument/2006/relationships/image" Target="../media/image26.png"/><Relationship Id="rId25" Type="http://schemas.openxmlformats.org/officeDocument/2006/relationships/image" Target="../media/image27.png"/><Relationship Id="rId26" Type="http://schemas.openxmlformats.org/officeDocument/2006/relationships/image" Target="../media/image28.png"/><Relationship Id="rId27" Type="http://schemas.openxmlformats.org/officeDocument/2006/relationships/image" Target="../media/image29.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tags" Target="../tags/tag15.xml"/><Relationship Id="rId2" Type="http://schemas.openxmlformats.org/officeDocument/2006/relationships/slideLayout" Target="../slideLayouts/slideLayout6.xml"/><Relationship Id="rId3" Type="http://schemas.openxmlformats.org/officeDocument/2006/relationships/notesSlide" Target="../notesSlides/notesSlide22.xml"/><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6.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6.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chart" Target="../charts/chart1.xml"/><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5.tiff"/><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163"/>
            <a:ext cx="9144000" cy="2387600"/>
          </a:xfrm>
        </p:spPr>
        <p:txBody>
          <a:bodyPr/>
          <a:lstStyle/>
          <a:p>
            <a:r>
              <a:rPr lang="en-US" dirty="0" err="1"/>
              <a:t>dRMT</a:t>
            </a:r>
            <a:r>
              <a:rPr lang="en-US" dirty="0"/>
              <a:t>: Disaggregated Programmable Switching</a:t>
            </a:r>
          </a:p>
        </p:txBody>
      </p:sp>
      <p:sp>
        <p:nvSpPr>
          <p:cNvPr id="3" name="Subtitle 2"/>
          <p:cNvSpPr>
            <a:spLocks noGrp="1"/>
          </p:cNvSpPr>
          <p:nvPr>
            <p:ph type="subTitle" idx="1"/>
          </p:nvPr>
        </p:nvSpPr>
        <p:spPr>
          <a:xfrm>
            <a:off x="740229" y="3381651"/>
            <a:ext cx="10827657" cy="2173120"/>
          </a:xfrm>
        </p:spPr>
        <p:txBody>
          <a:bodyPr>
            <a:noAutofit/>
          </a:bodyPr>
          <a:lstStyle/>
          <a:p>
            <a:pPr>
              <a:lnSpc>
                <a:spcPct val="100000"/>
              </a:lnSpc>
            </a:pPr>
            <a:r>
              <a:rPr lang="en-US" sz="2800" dirty="0" smtClean="0"/>
              <a:t>Sharad </a:t>
            </a:r>
            <a:r>
              <a:rPr lang="en-US" sz="2800" dirty="0" err="1"/>
              <a:t>Chole</a:t>
            </a:r>
            <a:r>
              <a:rPr lang="en-US" sz="2800" dirty="0"/>
              <a:t>, Andrew Fingerhut, Sha Ma, </a:t>
            </a:r>
            <a:r>
              <a:rPr lang="en-US" sz="2800" b="1" dirty="0" err="1"/>
              <a:t>Anirudh</a:t>
            </a:r>
            <a:r>
              <a:rPr lang="en-US" sz="2800" b="1" dirty="0"/>
              <a:t> </a:t>
            </a:r>
            <a:r>
              <a:rPr lang="en-US" sz="2800" b="1" dirty="0" err="1" smtClean="0"/>
              <a:t>Sivaraman</a:t>
            </a:r>
            <a:r>
              <a:rPr lang="en-US" sz="2800" dirty="0" smtClean="0"/>
              <a:t>,</a:t>
            </a:r>
          </a:p>
          <a:p>
            <a:pPr>
              <a:lnSpc>
                <a:spcPct val="100000"/>
              </a:lnSpc>
            </a:pPr>
            <a:r>
              <a:rPr lang="en-US" sz="2800" dirty="0" smtClean="0"/>
              <a:t>Shay </a:t>
            </a:r>
            <a:r>
              <a:rPr lang="en-US" sz="2800" dirty="0" err="1" smtClean="0"/>
              <a:t>Vargaftik</a:t>
            </a:r>
            <a:r>
              <a:rPr lang="en-US" sz="2800" dirty="0"/>
              <a:t>, </a:t>
            </a:r>
            <a:r>
              <a:rPr lang="en-US" sz="2800" dirty="0" err="1"/>
              <a:t>Alon</a:t>
            </a:r>
            <a:r>
              <a:rPr lang="en-US" sz="2800" dirty="0"/>
              <a:t> Berger, Gal Mendelson</a:t>
            </a:r>
            <a:r>
              <a:rPr lang="en-US" sz="2800" dirty="0" smtClean="0"/>
              <a:t>, Mohammad </a:t>
            </a:r>
            <a:r>
              <a:rPr lang="en-US" sz="2800" dirty="0" err="1" smtClean="0"/>
              <a:t>Alizadeh</a:t>
            </a:r>
            <a:r>
              <a:rPr lang="en-US" sz="2800" dirty="0" smtClean="0"/>
              <a:t>,</a:t>
            </a:r>
          </a:p>
          <a:p>
            <a:pPr>
              <a:lnSpc>
                <a:spcPct val="100000"/>
              </a:lnSpc>
            </a:pPr>
            <a:r>
              <a:rPr lang="en-US" sz="2800" dirty="0" smtClean="0"/>
              <a:t>Shang-</a:t>
            </a:r>
            <a:r>
              <a:rPr lang="en-US" sz="2800" dirty="0" err="1" smtClean="0"/>
              <a:t>Tse</a:t>
            </a:r>
            <a:r>
              <a:rPr lang="en-US" sz="2800" dirty="0" smtClean="0"/>
              <a:t> </a:t>
            </a:r>
            <a:r>
              <a:rPr lang="en-US" sz="2800" dirty="0"/>
              <a:t>Chuang, Isaac </a:t>
            </a:r>
            <a:r>
              <a:rPr lang="en-US" sz="2800" dirty="0" err="1"/>
              <a:t>Keslassy</a:t>
            </a:r>
            <a:r>
              <a:rPr lang="en-US" sz="2800" dirty="0"/>
              <a:t>, Ariel </a:t>
            </a:r>
            <a:r>
              <a:rPr lang="en-US" sz="2800" dirty="0" err="1"/>
              <a:t>Orda</a:t>
            </a:r>
            <a:r>
              <a:rPr lang="en-US" sz="2800" dirty="0"/>
              <a:t>, and Tom </a:t>
            </a:r>
            <a:r>
              <a:rPr lang="en-US" sz="2800" dirty="0" err="1"/>
              <a:t>Edsall</a:t>
            </a:r>
            <a:endParaRPr lang="en-US" sz="2800" dirty="0"/>
          </a:p>
        </p:txBody>
      </p:sp>
      <p:grpSp>
        <p:nvGrpSpPr>
          <p:cNvPr id="9" name="Group 8"/>
          <p:cNvGrpSpPr/>
          <p:nvPr/>
        </p:nvGrpSpPr>
        <p:grpSpPr>
          <a:xfrm>
            <a:off x="267808" y="5467353"/>
            <a:ext cx="11656384" cy="1069647"/>
            <a:chOff x="222237" y="5467353"/>
            <a:chExt cx="11656384" cy="106964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115" y="5635916"/>
              <a:ext cx="3280424" cy="7325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237" y="5467737"/>
              <a:ext cx="2024389" cy="10688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028" y="5467353"/>
              <a:ext cx="2648857" cy="10696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9620" y="5473527"/>
              <a:ext cx="2909001" cy="1057299"/>
            </a:xfrm>
            <a:prstGeom prst="rect">
              <a:avLst/>
            </a:prstGeom>
          </p:spPr>
        </p:pic>
      </p:grpSp>
    </p:spTree>
    <p:extLst>
      <p:ext uri="{BB962C8B-B14F-4D97-AF65-F5344CB8AC3E}">
        <p14:creationId xmlns:p14="http://schemas.microsoft.com/office/powerpoint/2010/main" val="431560137"/>
      </p:ext>
    </p:extLst>
  </p:cSld>
  <p:clrMapOvr>
    <a:masterClrMapping/>
  </p:clrMapOvr>
  <mc:AlternateContent xmlns:mc="http://schemas.openxmlformats.org/markup-compatibility/2006" xmlns:p14="http://schemas.microsoft.com/office/powerpoint/2010/main">
    <mc:Choice Requires="p14">
      <p:transition spd="slow" p14:dur="2000" advTm="10970"/>
    </mc:Choice>
    <mc:Fallback xmlns="">
      <p:transition spd="slow" advTm="1097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a:t>
            </a:r>
            <a:r>
              <a:rPr lang="en-US" dirty="0" err="1" smtClean="0"/>
              <a:t>dRMT</a:t>
            </a:r>
            <a:r>
              <a:rPr lang="en-US" dirty="0" smtClean="0"/>
              <a:t> improve on RMT?</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RMT suffers performance cliff if program doesn’t </a:t>
            </a:r>
            <a:r>
              <a:rPr lang="en-US" dirty="0" smtClean="0"/>
              <a:t>fit.</a:t>
            </a:r>
            <a:endParaRPr lang="en-US" dirty="0" smtClean="0"/>
          </a:p>
          <a:p>
            <a:pPr lvl="1">
              <a:buFont typeface="Arial" charset="0"/>
              <a:buChar char="•"/>
            </a:pPr>
            <a:r>
              <a:rPr lang="en-US" dirty="0"/>
              <a:t> </a:t>
            </a:r>
            <a:r>
              <a:rPr lang="en-US" dirty="0" smtClean="0"/>
              <a:t>Recirculate packet to “extend” pipeline </a:t>
            </a:r>
            <a:r>
              <a:rPr lang="en-US" dirty="0" smtClean="0">
                <a:solidFill>
                  <a:srgbClr val="C00000"/>
                </a:solidFill>
              </a:rPr>
              <a:t>→ Lowers throughput 2x</a:t>
            </a:r>
          </a:p>
          <a:p>
            <a:pPr lvl="1">
              <a:buFont typeface="Arial" charset="0"/>
              <a:buChar char="•"/>
            </a:pPr>
            <a:r>
              <a:rPr lang="en-US" dirty="0" err="1">
                <a:solidFill>
                  <a:srgbClr val="0231FF"/>
                </a:solidFill>
              </a:rPr>
              <a:t>dRMT’s</a:t>
            </a:r>
            <a:r>
              <a:rPr lang="en-US" dirty="0">
                <a:solidFill>
                  <a:srgbClr val="0231FF"/>
                </a:solidFill>
              </a:rPr>
              <a:t> throughput degrades gracefully as program size </a:t>
            </a:r>
            <a:r>
              <a:rPr lang="en-US" dirty="0" smtClean="0">
                <a:solidFill>
                  <a:srgbClr val="0231FF"/>
                </a:solidFill>
              </a:rPr>
              <a:t>grows.</a:t>
            </a:r>
            <a:endParaRPr lang="en-US" dirty="0">
              <a:solidFill>
                <a:srgbClr val="C00000"/>
              </a:solidFill>
            </a:endParaRPr>
          </a:p>
          <a:p>
            <a:pPr lvl="1"/>
            <a:endParaRPr lang="en-US" sz="100" dirty="0">
              <a:solidFill>
                <a:srgbClr val="C00000"/>
              </a:solidFill>
            </a:endParaRPr>
          </a:p>
        </p:txBody>
      </p:sp>
      <p:grpSp>
        <p:nvGrpSpPr>
          <p:cNvPr id="89" name="Group 88"/>
          <p:cNvGrpSpPr/>
          <p:nvPr/>
        </p:nvGrpSpPr>
        <p:grpSpPr>
          <a:xfrm>
            <a:off x="748811" y="2841765"/>
            <a:ext cx="10903439" cy="2866701"/>
            <a:chOff x="698707" y="1817841"/>
            <a:chExt cx="10953823" cy="2217588"/>
          </a:xfrm>
        </p:grpSpPr>
        <p:grpSp>
          <p:nvGrpSpPr>
            <p:cNvPr id="90" name="Group 42"/>
            <p:cNvGrpSpPr/>
            <p:nvPr/>
          </p:nvGrpSpPr>
          <p:grpSpPr>
            <a:xfrm>
              <a:off x="1215386" y="2454936"/>
              <a:ext cx="9865364" cy="929931"/>
              <a:chOff x="1707458" y="1778000"/>
              <a:chExt cx="4254836" cy="1181787"/>
            </a:xfrm>
          </p:grpSpPr>
          <p:cxnSp>
            <p:nvCxnSpPr>
              <p:cNvPr id="152" name="Straight Arrow Connector 151"/>
              <p:cNvCxnSpPr/>
              <p:nvPr/>
            </p:nvCxnSpPr>
            <p:spPr>
              <a:xfrm>
                <a:off x="1707458" y="177800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1707458" y="190581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1707458" y="203363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a:off x="1707458" y="216145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a:off x="1707458" y="228927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a:off x="1707458" y="241709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a:off x="1707458" y="254490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1707458" y="267272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a:off x="1707458" y="280054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a:off x="1707458" y="292836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8073827" y="2196975"/>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8073827" y="3670720"/>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8073827" y="2721124"/>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8073827" y="3131923"/>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1569186"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96" name="Rectangle 95"/>
            <p:cNvSpPr/>
            <p:nvPr/>
          </p:nvSpPr>
          <p:spPr>
            <a:xfrm>
              <a:off x="1578351"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97" name="TextBox 96"/>
            <p:cNvSpPr txBox="1"/>
            <p:nvPr/>
          </p:nvSpPr>
          <p:spPr>
            <a:xfrm>
              <a:off x="2077326" y="1839735"/>
              <a:ext cx="871554" cy="285703"/>
            </a:xfrm>
            <a:prstGeom prst="rect">
              <a:avLst/>
            </a:prstGeom>
            <a:noFill/>
          </p:spPr>
          <p:txBody>
            <a:bodyPr wrap="none" rtlCol="0">
              <a:spAutoFit/>
            </a:bodyPr>
            <a:lstStyle/>
            <a:p>
              <a:r>
                <a:rPr lang="en-US" dirty="0" smtClean="0">
                  <a:latin typeface="Seravek"/>
                  <a:cs typeface="Seravek"/>
                </a:rPr>
                <a:t>Stage 1</a:t>
              </a:r>
              <a:endParaRPr lang="en-US" dirty="0">
                <a:latin typeface="Seravek"/>
                <a:cs typeface="Seravek"/>
              </a:endParaRPr>
            </a:p>
          </p:txBody>
        </p:sp>
        <p:sp>
          <p:nvSpPr>
            <p:cNvPr id="98" name="Rectangle 97"/>
            <p:cNvSpPr/>
            <p:nvPr/>
          </p:nvSpPr>
          <p:spPr>
            <a:xfrm>
              <a:off x="3873560"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99" name="Rectangle 98"/>
            <p:cNvSpPr/>
            <p:nvPr/>
          </p:nvSpPr>
          <p:spPr>
            <a:xfrm>
              <a:off x="3882724"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00" name="TextBox 99"/>
            <p:cNvSpPr txBox="1"/>
            <p:nvPr/>
          </p:nvSpPr>
          <p:spPr>
            <a:xfrm>
              <a:off x="4336969" y="1817841"/>
              <a:ext cx="898932" cy="285703"/>
            </a:xfrm>
            <a:prstGeom prst="rect">
              <a:avLst/>
            </a:prstGeom>
            <a:noFill/>
          </p:spPr>
          <p:txBody>
            <a:bodyPr wrap="none" rtlCol="0">
              <a:spAutoFit/>
            </a:bodyPr>
            <a:lstStyle/>
            <a:p>
              <a:r>
                <a:rPr lang="en-US" dirty="0" smtClean="0">
                  <a:latin typeface="Seravek"/>
                  <a:cs typeface="Seravek"/>
                </a:rPr>
                <a:t>Stage 2</a:t>
              </a:r>
              <a:endParaRPr lang="en-US" dirty="0">
                <a:latin typeface="Seravek"/>
                <a:cs typeface="Seravek"/>
              </a:endParaRPr>
            </a:p>
          </p:txBody>
        </p:sp>
        <p:sp>
          <p:nvSpPr>
            <p:cNvPr id="101" name="Rectangle 100"/>
            <p:cNvSpPr/>
            <p:nvPr/>
          </p:nvSpPr>
          <p:spPr>
            <a:xfrm>
              <a:off x="6247051"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02" name="Rectangle 101"/>
            <p:cNvSpPr/>
            <p:nvPr/>
          </p:nvSpPr>
          <p:spPr>
            <a:xfrm>
              <a:off x="6249866"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03" name="TextBox 102"/>
            <p:cNvSpPr txBox="1"/>
            <p:nvPr/>
          </p:nvSpPr>
          <p:spPr>
            <a:xfrm>
              <a:off x="6703927" y="1822648"/>
              <a:ext cx="902153" cy="285703"/>
            </a:xfrm>
            <a:prstGeom prst="rect">
              <a:avLst/>
            </a:prstGeom>
            <a:noFill/>
          </p:spPr>
          <p:txBody>
            <a:bodyPr wrap="none" rtlCol="0">
              <a:spAutoFit/>
            </a:bodyPr>
            <a:lstStyle/>
            <a:p>
              <a:r>
                <a:rPr lang="en-US" dirty="0" smtClean="0">
                  <a:latin typeface="Seravek"/>
                  <a:cs typeface="Seravek"/>
                </a:rPr>
                <a:t>Stage 3</a:t>
              </a:r>
              <a:endParaRPr lang="en-US" dirty="0">
                <a:latin typeface="Seravek"/>
                <a:cs typeface="Seravek"/>
              </a:endParaRPr>
            </a:p>
          </p:txBody>
        </p:sp>
        <p:grpSp>
          <p:nvGrpSpPr>
            <p:cNvPr id="104" name="Group 103"/>
            <p:cNvGrpSpPr/>
            <p:nvPr/>
          </p:nvGrpSpPr>
          <p:grpSpPr>
            <a:xfrm>
              <a:off x="1722811" y="2155992"/>
              <a:ext cx="1359183" cy="1476186"/>
              <a:chOff x="2100666" y="2399016"/>
              <a:chExt cx="1613266" cy="1946882"/>
            </a:xfrm>
          </p:grpSpPr>
          <p:grpSp>
            <p:nvGrpSpPr>
              <p:cNvPr id="146" name="Group 145"/>
              <p:cNvGrpSpPr/>
              <p:nvPr/>
            </p:nvGrpSpPr>
            <p:grpSpPr>
              <a:xfrm>
                <a:off x="2100666" y="2410641"/>
                <a:ext cx="1065615" cy="1928067"/>
                <a:chOff x="2162575" y="3232150"/>
                <a:chExt cx="1042315" cy="2241548"/>
              </a:xfrm>
            </p:grpSpPr>
            <p:cxnSp>
              <p:nvCxnSpPr>
                <p:cNvPr id="150" name="Straight Arrow Connector 149"/>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47" name="Group 146"/>
              <p:cNvGrpSpPr/>
              <p:nvPr/>
            </p:nvGrpSpPr>
            <p:grpSpPr>
              <a:xfrm>
                <a:off x="3160550" y="2399016"/>
                <a:ext cx="553382" cy="1946882"/>
                <a:chOff x="3431559" y="4468475"/>
                <a:chExt cx="553382" cy="1946882"/>
              </a:xfrm>
            </p:grpSpPr>
            <p:sp>
              <p:nvSpPr>
                <p:cNvPr id="148" name="Trapezoid 147"/>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49" name="TextBox 148"/>
                <p:cNvSpPr txBox="1"/>
                <p:nvPr/>
              </p:nvSpPr>
              <p:spPr>
                <a:xfrm rot="16200000">
                  <a:off x="3011217" y="5160711"/>
                  <a:ext cx="1379854"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05" name="Group 104"/>
            <p:cNvGrpSpPr/>
            <p:nvPr/>
          </p:nvGrpSpPr>
          <p:grpSpPr>
            <a:xfrm>
              <a:off x="4053314" y="2150541"/>
              <a:ext cx="1359183" cy="1476186"/>
              <a:chOff x="2100666" y="2399016"/>
              <a:chExt cx="1613266" cy="1946882"/>
            </a:xfrm>
          </p:grpSpPr>
          <p:grpSp>
            <p:nvGrpSpPr>
              <p:cNvPr id="140" name="Group 139"/>
              <p:cNvGrpSpPr/>
              <p:nvPr/>
            </p:nvGrpSpPr>
            <p:grpSpPr>
              <a:xfrm>
                <a:off x="2100666" y="2410641"/>
                <a:ext cx="1065615" cy="1928067"/>
                <a:chOff x="2162575" y="3232150"/>
                <a:chExt cx="1042315" cy="2241548"/>
              </a:xfrm>
            </p:grpSpPr>
            <p:cxnSp>
              <p:nvCxnSpPr>
                <p:cNvPr id="144" name="Straight Arrow Connector 143"/>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41" name="Group 140"/>
              <p:cNvGrpSpPr/>
              <p:nvPr/>
            </p:nvGrpSpPr>
            <p:grpSpPr>
              <a:xfrm>
                <a:off x="3160550" y="2399016"/>
                <a:ext cx="553382" cy="1946882"/>
                <a:chOff x="3431559" y="4468475"/>
                <a:chExt cx="553382" cy="1946882"/>
              </a:xfrm>
            </p:grpSpPr>
            <p:sp>
              <p:nvSpPr>
                <p:cNvPr id="142" name="Trapezoid 141"/>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43" name="TextBox 142"/>
                <p:cNvSpPr txBox="1"/>
                <p:nvPr/>
              </p:nvSpPr>
              <p:spPr>
                <a:xfrm rot="16200000">
                  <a:off x="3023928" y="5148000"/>
                  <a:ext cx="1354432"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06" name="Group 105"/>
            <p:cNvGrpSpPr/>
            <p:nvPr/>
          </p:nvGrpSpPr>
          <p:grpSpPr>
            <a:xfrm>
              <a:off x="6413047" y="2150541"/>
              <a:ext cx="1359183" cy="1476186"/>
              <a:chOff x="2100666" y="2399016"/>
              <a:chExt cx="1613266" cy="1946882"/>
            </a:xfrm>
          </p:grpSpPr>
          <p:grpSp>
            <p:nvGrpSpPr>
              <p:cNvPr id="134" name="Group 133"/>
              <p:cNvGrpSpPr/>
              <p:nvPr/>
            </p:nvGrpSpPr>
            <p:grpSpPr>
              <a:xfrm>
                <a:off x="2100666" y="2410641"/>
                <a:ext cx="1065615" cy="1928067"/>
                <a:chOff x="2162575" y="3232150"/>
                <a:chExt cx="1042315" cy="2241548"/>
              </a:xfrm>
            </p:grpSpPr>
            <p:cxnSp>
              <p:nvCxnSpPr>
                <p:cNvPr id="138" name="Straight Arrow Connector 13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35" name="Group 134"/>
              <p:cNvGrpSpPr/>
              <p:nvPr/>
            </p:nvGrpSpPr>
            <p:grpSpPr>
              <a:xfrm>
                <a:off x="3160550" y="2399016"/>
                <a:ext cx="553382" cy="1946882"/>
                <a:chOff x="3431559" y="4468475"/>
                <a:chExt cx="553382" cy="1946882"/>
              </a:xfrm>
            </p:grpSpPr>
            <p:sp>
              <p:nvSpPr>
                <p:cNvPr id="136" name="Trapezoid 135"/>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37" name="TextBox 136"/>
                <p:cNvSpPr txBox="1"/>
                <p:nvPr/>
              </p:nvSpPr>
              <p:spPr>
                <a:xfrm rot="16200000">
                  <a:off x="3007622" y="5164305"/>
                  <a:ext cx="1387044"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07" name="Right Arrow 106"/>
            <p:cNvSpPr/>
            <p:nvPr/>
          </p:nvSpPr>
          <p:spPr>
            <a:xfrm>
              <a:off x="11189293" y="2737133"/>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000">
                <a:latin typeface="Seravek"/>
                <a:cs typeface="Seravek"/>
              </a:endParaRPr>
            </a:p>
          </p:txBody>
        </p:sp>
        <p:sp>
          <p:nvSpPr>
            <p:cNvPr id="111" name="Right Arrow 110"/>
            <p:cNvSpPr/>
            <p:nvPr/>
          </p:nvSpPr>
          <p:spPr>
            <a:xfrm>
              <a:off x="698707" y="2736538"/>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000">
                <a:latin typeface="Seravek"/>
                <a:cs typeface="Seravek"/>
              </a:endParaRPr>
            </a:p>
          </p:txBody>
        </p:sp>
        <p:sp>
          <p:nvSpPr>
            <p:cNvPr id="112" name="Rectangle 111"/>
            <p:cNvSpPr/>
            <p:nvPr/>
          </p:nvSpPr>
          <p:spPr>
            <a:xfrm>
              <a:off x="9033555" y="1832737"/>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13" name="Rectangle 112"/>
            <p:cNvSpPr/>
            <p:nvPr/>
          </p:nvSpPr>
          <p:spPr>
            <a:xfrm>
              <a:off x="9036370" y="1835055"/>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14" name="TextBox 113"/>
            <p:cNvSpPr txBox="1"/>
            <p:nvPr/>
          </p:nvSpPr>
          <p:spPr>
            <a:xfrm>
              <a:off x="9502735" y="1820811"/>
              <a:ext cx="953686" cy="285703"/>
            </a:xfrm>
            <a:prstGeom prst="rect">
              <a:avLst/>
            </a:prstGeom>
            <a:noFill/>
          </p:spPr>
          <p:txBody>
            <a:bodyPr wrap="none" rtlCol="0">
              <a:spAutoFit/>
            </a:bodyPr>
            <a:lstStyle/>
            <a:p>
              <a:r>
                <a:rPr lang="en-US" dirty="0" smtClean="0">
                  <a:latin typeface="Seravek"/>
                  <a:cs typeface="Seravek"/>
                </a:rPr>
                <a:t>Stage </a:t>
              </a:r>
              <a:r>
                <a:rPr lang="en-US" dirty="0">
                  <a:latin typeface="Seravek"/>
                  <a:cs typeface="Seravek"/>
                </a:rPr>
                <a:t>N</a:t>
              </a:r>
            </a:p>
          </p:txBody>
        </p:sp>
        <p:grpSp>
          <p:nvGrpSpPr>
            <p:cNvPr id="115" name="Group 114"/>
            <p:cNvGrpSpPr/>
            <p:nvPr/>
          </p:nvGrpSpPr>
          <p:grpSpPr>
            <a:xfrm>
              <a:off x="9199551" y="2160070"/>
              <a:ext cx="1359183" cy="1476186"/>
              <a:chOff x="2100666" y="2399016"/>
              <a:chExt cx="1613266" cy="1946882"/>
            </a:xfrm>
          </p:grpSpPr>
          <p:grpSp>
            <p:nvGrpSpPr>
              <p:cNvPr id="122" name="Group 121"/>
              <p:cNvGrpSpPr/>
              <p:nvPr/>
            </p:nvGrpSpPr>
            <p:grpSpPr>
              <a:xfrm>
                <a:off x="2100666" y="2410641"/>
                <a:ext cx="1065615" cy="1928067"/>
                <a:chOff x="2162575" y="3232150"/>
                <a:chExt cx="1042315" cy="2241548"/>
              </a:xfrm>
            </p:grpSpPr>
            <p:cxnSp>
              <p:nvCxnSpPr>
                <p:cNvPr id="126" name="Straight Arrow Connector 125"/>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23" name="Group 122"/>
              <p:cNvGrpSpPr/>
              <p:nvPr/>
            </p:nvGrpSpPr>
            <p:grpSpPr>
              <a:xfrm>
                <a:off x="3160550" y="2399016"/>
                <a:ext cx="553382" cy="1946882"/>
                <a:chOff x="3431559" y="4468475"/>
                <a:chExt cx="553382" cy="1946882"/>
              </a:xfrm>
            </p:grpSpPr>
            <p:sp>
              <p:nvSpPr>
                <p:cNvPr id="124" name="Trapezoid 123"/>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25" name="TextBox 124"/>
                <p:cNvSpPr txBox="1"/>
                <p:nvPr/>
              </p:nvSpPr>
              <p:spPr>
                <a:xfrm rot="16200000">
                  <a:off x="3030212" y="5141716"/>
                  <a:ext cx="1341864"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cxnSp>
          <p:nvCxnSpPr>
            <p:cNvPr id="118" name="Straight Connector 117"/>
            <p:cNvCxnSpPr/>
            <p:nvPr/>
          </p:nvCxnSpPr>
          <p:spPr>
            <a:xfrm>
              <a:off x="8210550" y="3680813"/>
              <a:ext cx="575193"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8210550" y="2196975"/>
              <a:ext cx="549793"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587830" y="4705491"/>
            <a:ext cx="10855234" cy="1845817"/>
            <a:chOff x="587830" y="4705491"/>
            <a:chExt cx="10855234" cy="1845817"/>
          </a:xfrm>
        </p:grpSpPr>
        <p:sp>
          <p:nvSpPr>
            <p:cNvPr id="4" name="Freeform 3"/>
            <p:cNvSpPr/>
            <p:nvPr/>
          </p:nvSpPr>
          <p:spPr>
            <a:xfrm>
              <a:off x="587830" y="4705491"/>
              <a:ext cx="10855234" cy="1371833"/>
            </a:xfrm>
            <a:custGeom>
              <a:avLst/>
              <a:gdLst>
                <a:gd name="connsiteX0" fmla="*/ 10437223 w 10437223"/>
                <a:gd name="connsiteY0" fmla="*/ 0 h 1306286"/>
                <a:gd name="connsiteX1" fmla="*/ 10437223 w 10437223"/>
                <a:gd name="connsiteY1" fmla="*/ 1306286 h 1306286"/>
                <a:gd name="connsiteX2" fmla="*/ 0 w 10437223"/>
                <a:gd name="connsiteY2" fmla="*/ 1306286 h 1306286"/>
                <a:gd name="connsiteX3" fmla="*/ 0 w 10437223"/>
                <a:gd name="connsiteY3" fmla="*/ 104503 h 1306286"/>
                <a:gd name="connsiteX4" fmla="*/ 404949 w 10437223"/>
                <a:gd name="connsiteY4" fmla="*/ 104503 h 130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7223" h="1306286">
                  <a:moveTo>
                    <a:pt x="10437223" y="0"/>
                  </a:moveTo>
                  <a:lnTo>
                    <a:pt x="10437223" y="1306286"/>
                  </a:lnTo>
                  <a:lnTo>
                    <a:pt x="0" y="1306286"/>
                  </a:lnTo>
                  <a:lnTo>
                    <a:pt x="0" y="104503"/>
                  </a:lnTo>
                  <a:lnTo>
                    <a:pt x="404949" y="104503"/>
                  </a:lnTo>
                </a:path>
              </a:pathLst>
            </a:custGeom>
            <a:noFill/>
            <a:ln w="50800">
              <a:solidFill>
                <a:schemeClr val="tx1">
                  <a:lumMod val="50000"/>
                  <a:lumOff val="5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817736" y="6089643"/>
              <a:ext cx="2986715" cy="461665"/>
            </a:xfrm>
            <a:prstGeom prst="rect">
              <a:avLst/>
            </a:prstGeom>
            <a:noFill/>
          </p:spPr>
          <p:txBody>
            <a:bodyPr wrap="none" rtlCol="0">
              <a:spAutoFit/>
            </a:bodyPr>
            <a:lstStyle/>
            <a:p>
              <a:r>
                <a:rPr lang="en-US" sz="2400" smtClean="0">
                  <a:latin typeface="Seravek"/>
                  <a:cs typeface="Seravek"/>
                </a:rPr>
                <a:t>Recirculate to ingress</a:t>
              </a:r>
              <a:endParaRPr lang="en-US" sz="2400" dirty="0">
                <a:latin typeface="Seravek"/>
                <a:cs typeface="Seravek"/>
              </a:endParaRPr>
            </a:p>
          </p:txBody>
        </p:sp>
      </p:grpSp>
    </p:spTree>
    <p:custDataLst>
      <p:tags r:id="rId1"/>
    </p:custDataLst>
    <p:extLst>
      <p:ext uri="{BB962C8B-B14F-4D97-AF65-F5344CB8AC3E}">
        <p14:creationId xmlns:p14="http://schemas.microsoft.com/office/powerpoint/2010/main" val="483506615"/>
      </p:ext>
    </p:extLst>
  </p:cSld>
  <p:clrMapOvr>
    <a:masterClrMapping/>
  </p:clrMapOvr>
  <mc:AlternateContent xmlns:mc="http://schemas.openxmlformats.org/markup-compatibility/2006" xmlns:p14="http://schemas.microsoft.com/office/powerpoint/2010/main">
    <mc:Choice Requires="p14">
      <p:transition spd="slow" p14:dur="2000" advTm="56054"/>
    </mc:Choice>
    <mc:Fallback xmlns="">
      <p:transition spd="slow" advTm="560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a:t>q</a:t>
            </a:r>
            <a:r>
              <a:rPr lang="en-US" dirty="0" smtClean="0"/>
              <a:t>uestions to determine </a:t>
            </a:r>
            <a:r>
              <a:rPr lang="en-US" dirty="0" err="1" smtClean="0"/>
              <a:t>dRMT’s</a:t>
            </a:r>
            <a:r>
              <a:rPr lang="en-US" dirty="0" smtClean="0"/>
              <a:t> practicality</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Can </a:t>
            </a:r>
            <a:r>
              <a:rPr lang="en-US" sz="3200" dirty="0" err="1" smtClean="0"/>
              <a:t>dRMT</a:t>
            </a:r>
            <a:r>
              <a:rPr lang="en-US" sz="3200" dirty="0" smtClean="0"/>
              <a:t> provide deterministic performance guarantees?</a:t>
            </a:r>
            <a:endParaRPr lang="en-US" sz="800" dirty="0" smtClean="0"/>
          </a:p>
          <a:p>
            <a:pPr>
              <a:buFont typeface="Wingdings" charset="2"/>
              <a:buChar char="Ø"/>
            </a:pPr>
            <a:r>
              <a:rPr lang="en-US" dirty="0" smtClean="0">
                <a:solidFill>
                  <a:srgbClr val="0432FF"/>
                </a:solidFill>
              </a:rPr>
              <a:t>Yes. Compiler schedules programs using an ILP to eliminate memory and processor contention.</a:t>
            </a:r>
          </a:p>
          <a:p>
            <a:endParaRPr lang="en-US" sz="3200" dirty="0" smtClean="0"/>
          </a:p>
          <a:p>
            <a:r>
              <a:rPr lang="en-US" sz="3200" dirty="0" smtClean="0"/>
              <a:t>How does </a:t>
            </a:r>
            <a:r>
              <a:rPr lang="en-US" sz="3200" dirty="0" err="1" smtClean="0"/>
              <a:t>dRMT</a:t>
            </a:r>
            <a:r>
              <a:rPr lang="en-US" sz="3200" dirty="0" smtClean="0"/>
              <a:t> compare with RMT on real programs?</a:t>
            </a:r>
          </a:p>
          <a:p>
            <a:pPr>
              <a:buFont typeface="Wingdings" charset="2"/>
              <a:buChar char="Ø"/>
            </a:pPr>
            <a:r>
              <a:rPr lang="en-US" dirty="0" smtClean="0">
                <a:solidFill>
                  <a:srgbClr val="0432FF"/>
                </a:solidFill>
              </a:rPr>
              <a:t>Needs (4.5-50%) fewer processors on real and synthetic P4 programs.</a:t>
            </a:r>
          </a:p>
          <a:p>
            <a:endParaRPr lang="en-US" sz="3200" dirty="0" smtClean="0"/>
          </a:p>
          <a:p>
            <a:r>
              <a:rPr lang="en-US" sz="3200" dirty="0" smtClean="0"/>
              <a:t>Is </a:t>
            </a:r>
            <a:r>
              <a:rPr lang="en-US" sz="3200" dirty="0" err="1" smtClean="0"/>
              <a:t>dRMT</a:t>
            </a:r>
            <a:r>
              <a:rPr lang="en-US" sz="3200" dirty="0" smtClean="0"/>
              <a:t> feasible in hardware?</a:t>
            </a:r>
          </a:p>
          <a:p>
            <a:pPr>
              <a:buFont typeface="Wingdings" charset="2"/>
              <a:buChar char="Ø"/>
            </a:pPr>
            <a:r>
              <a:rPr lang="en-US" dirty="0" smtClean="0">
                <a:solidFill>
                  <a:srgbClr val="0432FF"/>
                </a:solidFill>
              </a:rPr>
              <a:t>Yes. </a:t>
            </a:r>
            <a:r>
              <a:rPr lang="en-US" dirty="0" err="1" smtClean="0">
                <a:solidFill>
                  <a:srgbClr val="0432FF"/>
                </a:solidFill>
              </a:rPr>
              <a:t>dRMT</a:t>
            </a:r>
            <a:r>
              <a:rPr lang="en-US" dirty="0" smtClean="0">
                <a:solidFill>
                  <a:srgbClr val="0432FF"/>
                </a:solidFill>
              </a:rPr>
              <a:t> takes up some more area than RMT, but the additional area is modest relative to a switching chip.</a:t>
            </a:r>
            <a:endParaRPr lang="en-US" sz="3200" dirty="0" smtClean="0"/>
          </a:p>
          <a:p>
            <a:endParaRPr lang="en-US" sz="3200" dirty="0" smtClean="0"/>
          </a:p>
        </p:txBody>
      </p:sp>
    </p:spTree>
    <p:custDataLst>
      <p:tags r:id="rId1"/>
    </p:custDataLst>
    <p:extLst>
      <p:ext uri="{BB962C8B-B14F-4D97-AF65-F5344CB8AC3E}">
        <p14:creationId xmlns:p14="http://schemas.microsoft.com/office/powerpoint/2010/main" val="1451710730"/>
      </p:ext>
    </p:extLst>
  </p:cSld>
  <p:clrMapOvr>
    <a:masterClrMapping/>
  </p:clrMapOvr>
  <mc:AlternateContent xmlns:mc="http://schemas.openxmlformats.org/markup-compatibility/2006" xmlns:p14="http://schemas.microsoft.com/office/powerpoint/2010/main">
    <mc:Choice Requires="p14">
      <p:transition spd="slow" p14:dur="2000" advTm="106192"/>
    </mc:Choice>
    <mc:Fallback xmlns="">
      <p:transition spd="slow" advTm="106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a program to </a:t>
            </a:r>
            <a:r>
              <a:rPr lang="en-US" dirty="0" err="1" smtClean="0"/>
              <a:t>dRMT</a:t>
            </a:r>
            <a:endParaRPr lang="en-US" dirty="0"/>
          </a:p>
        </p:txBody>
      </p:sp>
      <p:sp>
        <p:nvSpPr>
          <p:cNvPr id="89" name="Rectangle 88"/>
          <p:cNvSpPr/>
          <p:nvPr/>
        </p:nvSpPr>
        <p:spPr>
          <a:xfrm>
            <a:off x="4605256" y="1841449"/>
            <a:ext cx="1772086" cy="14159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938761" y="1836164"/>
            <a:ext cx="1772086" cy="14159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9684610" y="1835032"/>
            <a:ext cx="1772086" cy="14159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9764799" y="2873318"/>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9764799" y="2244053"/>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9764799" y="2516276"/>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7073967" y="2362016"/>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2098212" y="164903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64" name="Rectangle 163"/>
          <p:cNvSpPr/>
          <p:nvPr/>
        </p:nvSpPr>
        <p:spPr>
          <a:xfrm>
            <a:off x="2109014" y="165057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65" name="TextBox 164"/>
          <p:cNvSpPr txBox="1"/>
          <p:nvPr/>
        </p:nvSpPr>
        <p:spPr>
          <a:xfrm>
            <a:off x="2682085" y="1354911"/>
            <a:ext cx="805029" cy="369332"/>
          </a:xfrm>
          <a:prstGeom prst="rect">
            <a:avLst/>
          </a:prstGeom>
          <a:noFill/>
        </p:spPr>
        <p:txBody>
          <a:bodyPr wrap="none" rtlCol="0">
            <a:spAutoFit/>
          </a:bodyPr>
          <a:lstStyle/>
          <a:p>
            <a:r>
              <a:rPr lang="en-US" dirty="0" smtClean="0">
                <a:latin typeface="Seravek"/>
                <a:cs typeface="Seravek"/>
              </a:rPr>
              <a:t>Proc. 1</a:t>
            </a:r>
            <a:endParaRPr lang="en-US" dirty="0">
              <a:latin typeface="Seravek"/>
              <a:cs typeface="Seravek"/>
            </a:endParaRPr>
          </a:p>
        </p:txBody>
      </p:sp>
      <p:sp>
        <p:nvSpPr>
          <p:cNvPr id="166" name="Rectangle 165"/>
          <p:cNvSpPr/>
          <p:nvPr/>
        </p:nvSpPr>
        <p:spPr>
          <a:xfrm>
            <a:off x="4814224" y="164903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67" name="Rectangle 166"/>
          <p:cNvSpPr/>
          <p:nvPr/>
        </p:nvSpPr>
        <p:spPr>
          <a:xfrm>
            <a:off x="4825025" y="165057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68" name="TextBox 167"/>
          <p:cNvSpPr txBox="1"/>
          <p:nvPr/>
        </p:nvSpPr>
        <p:spPr>
          <a:xfrm>
            <a:off x="5339701" y="1354909"/>
            <a:ext cx="832279" cy="369332"/>
          </a:xfrm>
          <a:prstGeom prst="rect">
            <a:avLst/>
          </a:prstGeom>
          <a:noFill/>
        </p:spPr>
        <p:txBody>
          <a:bodyPr wrap="none" rtlCol="0">
            <a:spAutoFit/>
          </a:bodyPr>
          <a:lstStyle/>
          <a:p>
            <a:r>
              <a:rPr lang="en-US" dirty="0" smtClean="0">
                <a:latin typeface="Seravek"/>
                <a:cs typeface="Seravek"/>
              </a:rPr>
              <a:t>Proc. 2</a:t>
            </a:r>
            <a:endParaRPr lang="en-US" dirty="0">
              <a:latin typeface="Seravek"/>
              <a:cs typeface="Seravek"/>
            </a:endParaRPr>
          </a:p>
        </p:txBody>
      </p:sp>
      <p:sp>
        <p:nvSpPr>
          <p:cNvPr id="169" name="Rectangle 168"/>
          <p:cNvSpPr/>
          <p:nvPr/>
        </p:nvSpPr>
        <p:spPr>
          <a:xfrm>
            <a:off x="7985915" y="164903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70" name="Rectangle 169"/>
          <p:cNvSpPr/>
          <p:nvPr/>
        </p:nvSpPr>
        <p:spPr>
          <a:xfrm>
            <a:off x="7996717" y="165057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71" name="TextBox 170"/>
          <p:cNvSpPr txBox="1"/>
          <p:nvPr/>
        </p:nvSpPr>
        <p:spPr>
          <a:xfrm>
            <a:off x="8486287" y="1354908"/>
            <a:ext cx="886781" cy="369332"/>
          </a:xfrm>
          <a:prstGeom prst="rect">
            <a:avLst/>
          </a:prstGeom>
          <a:noFill/>
        </p:spPr>
        <p:txBody>
          <a:bodyPr wrap="none" rtlCol="0">
            <a:spAutoFit/>
          </a:bodyPr>
          <a:lstStyle/>
          <a:p>
            <a:r>
              <a:rPr lang="en-US" dirty="0" smtClean="0">
                <a:latin typeface="Seravek"/>
                <a:cs typeface="Seravek"/>
              </a:rPr>
              <a:t>Proc. N</a:t>
            </a:r>
            <a:endParaRPr lang="en-US" dirty="0">
              <a:latin typeface="Seravek"/>
              <a:cs typeface="Seravek"/>
            </a:endParaRPr>
          </a:p>
        </p:txBody>
      </p:sp>
      <p:grpSp>
        <p:nvGrpSpPr>
          <p:cNvPr id="172" name="Group 171"/>
          <p:cNvGrpSpPr/>
          <p:nvPr/>
        </p:nvGrpSpPr>
        <p:grpSpPr>
          <a:xfrm>
            <a:off x="2279278" y="1729321"/>
            <a:ext cx="1644510" cy="1118457"/>
            <a:chOff x="2100665" y="2119910"/>
            <a:chExt cx="1656097" cy="2225988"/>
          </a:xfrm>
        </p:grpSpPr>
        <p:sp>
          <p:nvSpPr>
            <p:cNvPr id="173" name="Rectangle 172"/>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74" name="Group 173"/>
            <p:cNvGrpSpPr/>
            <p:nvPr/>
          </p:nvGrpSpPr>
          <p:grpSpPr>
            <a:xfrm>
              <a:off x="3340123" y="2119910"/>
              <a:ext cx="416639" cy="2225988"/>
              <a:chOff x="3611132" y="4189369"/>
              <a:chExt cx="416639" cy="2225988"/>
            </a:xfrm>
          </p:grpSpPr>
          <p:sp>
            <p:nvSpPr>
              <p:cNvPr id="175" name="Trapezoid 174"/>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76" name="TextBox 175"/>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77" name="Group 176"/>
          <p:cNvGrpSpPr/>
          <p:nvPr/>
        </p:nvGrpSpPr>
        <p:grpSpPr>
          <a:xfrm>
            <a:off x="2352832" y="4656784"/>
            <a:ext cx="1506655" cy="1289609"/>
            <a:chOff x="1887006" y="4277169"/>
            <a:chExt cx="1506655" cy="2342086"/>
          </a:xfrm>
        </p:grpSpPr>
        <p:sp>
          <p:nvSpPr>
            <p:cNvPr id="178" name="Rectangle 177"/>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1</a:t>
              </a:r>
              <a:endParaRPr lang="en-US" sz="2400" dirty="0">
                <a:solidFill>
                  <a:schemeClr val="tx1"/>
                </a:solidFill>
                <a:latin typeface="Seravek" charset="0"/>
                <a:ea typeface="Seravek" charset="0"/>
                <a:cs typeface="Seravek" charset="0"/>
              </a:endParaRPr>
            </a:p>
          </p:txBody>
        </p:sp>
        <p:cxnSp>
          <p:nvCxnSpPr>
            <p:cNvPr id="179" name="Straight Arrow Connector 178"/>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079728" y="4656784"/>
            <a:ext cx="1506655" cy="1289609"/>
            <a:chOff x="1887006" y="4277169"/>
            <a:chExt cx="1506655" cy="2342086"/>
          </a:xfrm>
        </p:grpSpPr>
        <p:sp>
          <p:nvSpPr>
            <p:cNvPr id="181" name="Rectangle 180"/>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2</a:t>
              </a:r>
            </a:p>
          </p:txBody>
        </p:sp>
        <p:cxnSp>
          <p:nvCxnSpPr>
            <p:cNvPr id="182" name="Straight Arrow Connector 181"/>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8224294" y="4656784"/>
            <a:ext cx="1506655" cy="1289609"/>
            <a:chOff x="1887006" y="4277169"/>
            <a:chExt cx="1506655" cy="2342086"/>
          </a:xfrm>
        </p:grpSpPr>
        <p:sp>
          <p:nvSpPr>
            <p:cNvPr id="184" name="Rectangle 183"/>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N</a:t>
              </a:r>
            </a:p>
          </p:txBody>
        </p:sp>
        <p:cxnSp>
          <p:nvCxnSpPr>
            <p:cNvPr id="185" name="Straight Arrow Connector 184"/>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a:xfrm>
            <a:off x="7057615" y="5455124"/>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3115857" y="309918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5833055" y="3096183"/>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9078827" y="309098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2359472" y="3390437"/>
            <a:ext cx="7472425" cy="1285080"/>
            <a:chOff x="3667044" y="2253664"/>
            <a:chExt cx="3460640" cy="794657"/>
          </a:xfrm>
        </p:grpSpPr>
        <p:sp>
          <p:nvSpPr>
            <p:cNvPr id="191" name="Rectangle 190"/>
            <p:cNvSpPr/>
            <p:nvPr/>
          </p:nvSpPr>
          <p:spPr>
            <a:xfrm>
              <a:off x="3667044" y="2253664"/>
              <a:ext cx="3460640" cy="794657"/>
            </a:xfrm>
            <a:prstGeom prst="rect">
              <a:avLst/>
            </a:prstGeom>
            <a:solidFill>
              <a:schemeClr val="accent6">
                <a:lumMod val="40000"/>
                <a:lumOff val="60000"/>
              </a:schemeClr>
            </a:solidFill>
            <a:ln>
              <a:solidFill>
                <a:schemeClr val="accent6">
                  <a:alpha val="83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dirty="0">
                <a:solidFill>
                  <a:srgbClr val="002060"/>
                </a:solidFill>
              </a:endParaRPr>
            </a:p>
          </p:txBody>
        </p:sp>
        <p:sp>
          <p:nvSpPr>
            <p:cNvPr id="192" name="Freeform 191"/>
            <p:cNvSpPr/>
            <p:nvPr/>
          </p:nvSpPr>
          <p:spPr>
            <a:xfrm>
              <a:off x="4161341" y="2409648"/>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193" name="Freeform 192"/>
            <p:cNvSpPr/>
            <p:nvPr/>
          </p:nvSpPr>
          <p:spPr>
            <a:xfrm flipH="1" flipV="1">
              <a:off x="5400070" y="2659335"/>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194" name="Freeform 193"/>
            <p:cNvSpPr/>
            <p:nvPr/>
          </p:nvSpPr>
          <p:spPr>
            <a:xfrm flipH="1">
              <a:off x="5420121" y="2416920"/>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195" name="Freeform 194"/>
            <p:cNvSpPr/>
            <p:nvPr/>
          </p:nvSpPr>
          <p:spPr>
            <a:xfrm flipV="1">
              <a:off x="4181391" y="2666607"/>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grpSp>
      <p:sp>
        <p:nvSpPr>
          <p:cNvPr id="196" name="Rectangle 195"/>
          <p:cNvSpPr/>
          <p:nvPr/>
        </p:nvSpPr>
        <p:spPr>
          <a:xfrm>
            <a:off x="2872312" y="179853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97" name="Rectangle 196"/>
          <p:cNvSpPr/>
          <p:nvPr/>
        </p:nvSpPr>
        <p:spPr>
          <a:xfrm>
            <a:off x="2953918" y="190032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98" name="Rectangle 197"/>
          <p:cNvSpPr/>
          <p:nvPr/>
        </p:nvSpPr>
        <p:spPr>
          <a:xfrm>
            <a:off x="3035940" y="198172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1</a:t>
            </a:r>
            <a:endParaRPr lang="en-US" sz="2000" dirty="0">
              <a:solidFill>
                <a:schemeClr val="tx1"/>
              </a:solidFill>
              <a:latin typeface="Seravek"/>
              <a:cs typeface="Seravek"/>
            </a:endParaRPr>
          </a:p>
        </p:txBody>
      </p:sp>
      <p:grpSp>
        <p:nvGrpSpPr>
          <p:cNvPr id="199" name="Group 198"/>
          <p:cNvGrpSpPr/>
          <p:nvPr/>
        </p:nvGrpSpPr>
        <p:grpSpPr>
          <a:xfrm>
            <a:off x="4993048" y="1734045"/>
            <a:ext cx="1644510" cy="1118457"/>
            <a:chOff x="2100665" y="2119910"/>
            <a:chExt cx="1656097" cy="2225988"/>
          </a:xfrm>
        </p:grpSpPr>
        <p:sp>
          <p:nvSpPr>
            <p:cNvPr id="200" name="Rectangle 199"/>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201" name="Group 200"/>
            <p:cNvGrpSpPr/>
            <p:nvPr/>
          </p:nvGrpSpPr>
          <p:grpSpPr>
            <a:xfrm>
              <a:off x="3340123" y="2119910"/>
              <a:ext cx="416639" cy="2225988"/>
              <a:chOff x="3611132" y="4189369"/>
              <a:chExt cx="416639" cy="2225988"/>
            </a:xfrm>
          </p:grpSpPr>
          <p:sp>
            <p:nvSpPr>
              <p:cNvPr id="202" name="Trapezoid 201"/>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203" name="TextBox 202"/>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204" name="Rectangle 203"/>
          <p:cNvSpPr/>
          <p:nvPr/>
        </p:nvSpPr>
        <p:spPr>
          <a:xfrm>
            <a:off x="5586082" y="180326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205" name="Rectangle 204"/>
          <p:cNvSpPr/>
          <p:nvPr/>
        </p:nvSpPr>
        <p:spPr>
          <a:xfrm>
            <a:off x="5667688" y="1905046"/>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206" name="Rectangle 205"/>
          <p:cNvSpPr/>
          <p:nvPr/>
        </p:nvSpPr>
        <p:spPr>
          <a:xfrm>
            <a:off x="5749710" y="198645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2</a:t>
            </a:r>
            <a:endParaRPr lang="en-US" sz="2000" dirty="0">
              <a:solidFill>
                <a:schemeClr val="tx1"/>
              </a:solidFill>
              <a:latin typeface="Seravek"/>
              <a:cs typeface="Seravek"/>
            </a:endParaRPr>
          </a:p>
        </p:txBody>
      </p:sp>
      <p:grpSp>
        <p:nvGrpSpPr>
          <p:cNvPr id="207" name="Group 206"/>
          <p:cNvGrpSpPr/>
          <p:nvPr/>
        </p:nvGrpSpPr>
        <p:grpSpPr>
          <a:xfrm>
            <a:off x="8185366" y="1725707"/>
            <a:ext cx="1644510" cy="1118457"/>
            <a:chOff x="2100665" y="2119910"/>
            <a:chExt cx="1656097" cy="2225988"/>
          </a:xfrm>
        </p:grpSpPr>
        <p:sp>
          <p:nvSpPr>
            <p:cNvPr id="208" name="Rectangle 207"/>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209" name="Group 208"/>
            <p:cNvGrpSpPr/>
            <p:nvPr/>
          </p:nvGrpSpPr>
          <p:grpSpPr>
            <a:xfrm>
              <a:off x="3340123" y="2119910"/>
              <a:ext cx="416639" cy="2225988"/>
              <a:chOff x="3611132" y="4189369"/>
              <a:chExt cx="416639" cy="2225988"/>
            </a:xfrm>
          </p:grpSpPr>
          <p:sp>
            <p:nvSpPr>
              <p:cNvPr id="210" name="Trapezoid 209"/>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211" name="TextBox 210"/>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212" name="Rectangle 211"/>
          <p:cNvSpPr/>
          <p:nvPr/>
        </p:nvSpPr>
        <p:spPr>
          <a:xfrm>
            <a:off x="8778400" y="1794924"/>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213" name="Rectangle 212"/>
          <p:cNvSpPr/>
          <p:nvPr/>
        </p:nvSpPr>
        <p:spPr>
          <a:xfrm>
            <a:off x="8860006" y="189670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214" name="Rectangle 213"/>
          <p:cNvSpPr/>
          <p:nvPr/>
        </p:nvSpPr>
        <p:spPr>
          <a:xfrm>
            <a:off x="8942028" y="1978114"/>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N</a:t>
            </a:r>
            <a:endParaRPr lang="en-US" sz="2000" dirty="0">
              <a:solidFill>
                <a:schemeClr val="tx1"/>
              </a:solidFill>
              <a:latin typeface="Seravek"/>
              <a:cs typeface="Seravek"/>
            </a:endParaRPr>
          </a:p>
        </p:txBody>
      </p:sp>
      <p:graphicFrame>
        <p:nvGraphicFramePr>
          <p:cNvPr id="215" name="Table 214"/>
          <p:cNvGraphicFramePr>
            <a:graphicFrameLocks noGrp="1"/>
          </p:cNvGraphicFramePr>
          <p:nvPr>
            <p:extLst>
              <p:ext uri="{D42A27DB-BD31-4B8C-83A1-F6EECF244321}">
                <p14:modId xmlns:p14="http://schemas.microsoft.com/office/powerpoint/2010/main" val="1437736978"/>
              </p:ext>
            </p:extLst>
          </p:nvPr>
        </p:nvGraphicFramePr>
        <p:xfrm>
          <a:off x="1638480" y="1803069"/>
          <a:ext cx="2671854" cy="1663044"/>
        </p:xfrm>
        <a:graphic>
          <a:graphicData uri="http://schemas.openxmlformats.org/drawingml/2006/table">
            <a:tbl>
              <a:tblPr firstRow="1" bandRow="1">
                <a:tableStyleId>{1FECB4D8-DB02-4DC6-A0A2-4F2EBAE1DC90}</a:tableStyleId>
              </a:tblPr>
              <a:tblGrid>
                <a:gridCol w="730320"/>
                <a:gridCol w="323589"/>
                <a:gridCol w="323589"/>
                <a:gridCol w="323589"/>
                <a:gridCol w="323589"/>
                <a:gridCol w="323589"/>
                <a:gridCol w="323589"/>
              </a:tblGrid>
              <a:tr h="748644">
                <a:tc>
                  <a:txBody>
                    <a:bodyPr/>
                    <a:lstStyle/>
                    <a:p>
                      <a:pPr algn="r"/>
                      <a:r>
                        <a:rPr lang="en-US" sz="1400" dirty="0" smtClean="0"/>
                        <a:t>   Cycle</a:t>
                      </a:r>
                    </a:p>
                    <a:p>
                      <a:pPr algn="r"/>
                      <a:r>
                        <a:rPr lang="en-US" sz="1400" dirty="0" smtClean="0"/>
                        <a:t> </a:t>
                      </a:r>
                    </a:p>
                    <a:p>
                      <a:r>
                        <a:rPr lang="en-US" sz="1400" dirty="0" smtClean="0"/>
                        <a:t>Packet                </a:t>
                      </a:r>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solidFill>
                          <a:srgbClr val="0432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solidFill>
                          <a:srgbClr val="0432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tx1"/>
                          </a:solidFill>
                        </a:rPr>
                        <a:t>A</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b="0" dirty="0" smtClean="0">
                          <a:solidFill>
                            <a:schemeClr val="tx1"/>
                          </a:solidFill>
                        </a:rPr>
                        <a: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16" name="Table 215"/>
          <p:cNvGraphicFramePr>
            <a:graphicFrameLocks noGrp="1"/>
          </p:cNvGraphicFramePr>
          <p:nvPr>
            <p:extLst>
              <p:ext uri="{D42A27DB-BD31-4B8C-83A1-F6EECF244321}">
                <p14:modId xmlns:p14="http://schemas.microsoft.com/office/powerpoint/2010/main" val="555792668"/>
              </p:ext>
            </p:extLst>
          </p:nvPr>
        </p:nvGraphicFramePr>
        <p:xfrm>
          <a:off x="4689356" y="1803069"/>
          <a:ext cx="2671854" cy="1663044"/>
        </p:xfrm>
        <a:graphic>
          <a:graphicData uri="http://schemas.openxmlformats.org/drawingml/2006/table">
            <a:tbl>
              <a:tblPr firstRow="1" bandRow="1">
                <a:tableStyleId>{1FECB4D8-DB02-4DC6-A0A2-4F2EBAE1DC90}</a:tableStyleId>
              </a:tblPr>
              <a:tblGrid>
                <a:gridCol w="730320"/>
                <a:gridCol w="323589"/>
                <a:gridCol w="323589"/>
                <a:gridCol w="323589"/>
                <a:gridCol w="323589"/>
                <a:gridCol w="323589"/>
                <a:gridCol w="323589"/>
              </a:tblGrid>
              <a:tr h="748644">
                <a:tc>
                  <a:txBody>
                    <a:bodyPr/>
                    <a:lstStyle/>
                    <a:p>
                      <a:pPr algn="r"/>
                      <a:r>
                        <a:rPr lang="en-US" sz="1400" dirty="0" smtClean="0"/>
                        <a:t>   Cycle</a:t>
                      </a:r>
                    </a:p>
                    <a:p>
                      <a:pPr algn="r"/>
                      <a:r>
                        <a:rPr lang="en-US" sz="1400" dirty="0" smtClean="0"/>
                        <a:t> </a:t>
                      </a:r>
                    </a:p>
                    <a:p>
                      <a:r>
                        <a:rPr lang="en-US" sz="1400" dirty="0" smtClean="0"/>
                        <a:t>Packet                </a:t>
                      </a:r>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solidFill>
                          <a:srgbClr val="0432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solidFill>
                          <a:srgbClr val="0432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tx1"/>
                          </a:solidFill>
                        </a:rPr>
                        <a:t>A</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b="0" dirty="0" smtClean="0">
                          <a:solidFill>
                            <a:schemeClr val="tx1"/>
                          </a:solidFill>
                        </a:rPr>
                        <a: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58" name="Straight Connector 157"/>
          <p:cNvCxnSpPr/>
          <p:nvPr/>
        </p:nvCxnSpPr>
        <p:spPr>
          <a:xfrm>
            <a:off x="9764799" y="1896717"/>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564516403"/>
              </p:ext>
            </p:extLst>
          </p:nvPr>
        </p:nvGraphicFramePr>
        <p:xfrm>
          <a:off x="7817870" y="1803069"/>
          <a:ext cx="2671854" cy="1663044"/>
        </p:xfrm>
        <a:graphic>
          <a:graphicData uri="http://schemas.openxmlformats.org/drawingml/2006/table">
            <a:tbl>
              <a:tblPr firstRow="1" bandRow="1">
                <a:tableStyleId>{1FECB4D8-DB02-4DC6-A0A2-4F2EBAE1DC90}</a:tableStyleId>
              </a:tblPr>
              <a:tblGrid>
                <a:gridCol w="730320"/>
                <a:gridCol w="323589"/>
                <a:gridCol w="323589"/>
                <a:gridCol w="323589"/>
                <a:gridCol w="323589"/>
                <a:gridCol w="323589"/>
                <a:gridCol w="323589"/>
              </a:tblGrid>
              <a:tr h="748644">
                <a:tc>
                  <a:txBody>
                    <a:bodyPr/>
                    <a:lstStyle/>
                    <a:p>
                      <a:pPr algn="r"/>
                      <a:r>
                        <a:rPr lang="en-US" sz="1400" dirty="0" smtClean="0"/>
                        <a:t>   Cycle</a:t>
                      </a:r>
                    </a:p>
                    <a:p>
                      <a:pPr algn="r"/>
                      <a:r>
                        <a:rPr lang="en-US" sz="1400" dirty="0" smtClean="0"/>
                        <a:t> </a:t>
                      </a:r>
                    </a:p>
                    <a:p>
                      <a:r>
                        <a:rPr lang="en-US" sz="1400" dirty="0" smtClean="0"/>
                        <a:t>Packet                </a:t>
                      </a:r>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solidFill>
                          <a:srgbClr val="0432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solidFill>
                          <a:srgbClr val="0432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smtClean="0">
                          <a:solidFill>
                            <a:schemeClr val="tx1"/>
                          </a:solidFill>
                        </a:rPr>
                        <a:t>A</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b="0" dirty="0" smtClean="0">
                          <a:solidFill>
                            <a:schemeClr val="tx1"/>
                          </a:solidFill>
                        </a:rPr>
                        <a: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91">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s-I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7" name="Rectangle 216"/>
          <p:cNvSpPr/>
          <p:nvPr/>
        </p:nvSpPr>
        <p:spPr>
          <a:xfrm>
            <a:off x="2346384" y="5296619"/>
            <a:ext cx="1518250" cy="656956"/>
          </a:xfrm>
          <a:prstGeom prst="rect">
            <a:avLst/>
          </a:prstGeom>
          <a:pattFill prst="wdDnDiag">
            <a:fgClr>
              <a:srgbClr val="D92AFF"/>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218" name="Rectangle 217"/>
          <p:cNvSpPr/>
          <p:nvPr/>
        </p:nvSpPr>
        <p:spPr>
          <a:xfrm>
            <a:off x="5069457" y="4941588"/>
            <a:ext cx="451449" cy="1010638"/>
          </a:xfrm>
          <a:prstGeom prst="rect">
            <a:avLst/>
          </a:prstGeom>
          <a:pattFill prst="dkVert">
            <a:fgClr>
              <a:srgbClr val="FFFF00"/>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219" name="Rectangle 218"/>
          <p:cNvSpPr/>
          <p:nvPr/>
        </p:nvSpPr>
        <p:spPr>
          <a:xfrm>
            <a:off x="5515156" y="4938711"/>
            <a:ext cx="1075425" cy="1030768"/>
          </a:xfrm>
          <a:prstGeom prst="rect">
            <a:avLst/>
          </a:prstGeom>
          <a:pattFill prst="ltHorz">
            <a:fgClr>
              <a:schemeClr val="accent5">
                <a:lumMod val="75000"/>
              </a:schemeClr>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220" name="Rectangle 219"/>
          <p:cNvSpPr/>
          <p:nvPr/>
        </p:nvSpPr>
        <p:spPr>
          <a:xfrm>
            <a:off x="2329131" y="4935838"/>
            <a:ext cx="1518249" cy="429793"/>
          </a:xfrm>
          <a:prstGeom prst="rect">
            <a:avLst/>
          </a:prstGeom>
          <a:pattFill prst="pct80">
            <a:fgClr>
              <a:srgbClr val="00B050"/>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221" name="Rectangle 220"/>
          <p:cNvSpPr/>
          <p:nvPr/>
        </p:nvSpPr>
        <p:spPr>
          <a:xfrm>
            <a:off x="8209471" y="5538157"/>
            <a:ext cx="1555631" cy="464299"/>
          </a:xfrm>
          <a:prstGeom prst="rect">
            <a:avLst/>
          </a:prstGeom>
          <a:pattFill prst="wdDnDiag">
            <a:fgClr>
              <a:schemeClr val="accent2">
                <a:lumMod val="75000"/>
              </a:schemeClr>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222" name="Rectangle 221"/>
          <p:cNvSpPr/>
          <p:nvPr/>
        </p:nvSpPr>
        <p:spPr>
          <a:xfrm>
            <a:off x="8206596" y="4911305"/>
            <a:ext cx="868394" cy="65695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223" name="Rectangle 222"/>
          <p:cNvSpPr/>
          <p:nvPr/>
        </p:nvSpPr>
        <p:spPr>
          <a:xfrm>
            <a:off x="8911086" y="4908429"/>
            <a:ext cx="868394" cy="656956"/>
          </a:xfrm>
          <a:prstGeom prst="rect">
            <a:avLst/>
          </a:prstGeom>
          <a:pattFill prst="dashVert">
            <a:fgClr>
              <a:srgbClr val="0070C0"/>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88" name="TextBox 87"/>
          <p:cNvSpPr txBox="1"/>
          <p:nvPr/>
        </p:nvSpPr>
        <p:spPr>
          <a:xfrm>
            <a:off x="897147" y="6142008"/>
            <a:ext cx="3061351" cy="861774"/>
          </a:xfrm>
          <a:prstGeom prst="rect">
            <a:avLst/>
          </a:prstGeom>
          <a:noFill/>
        </p:spPr>
        <p:txBody>
          <a:bodyPr wrap="none" rtlCol="0">
            <a:spAutoFit/>
          </a:bodyPr>
          <a:lstStyle/>
          <a:p>
            <a:r>
              <a:rPr lang="en-US" sz="3200" dirty="0">
                <a:latin typeface="Seravek" charset="0"/>
                <a:ea typeface="Seravek" charset="0"/>
                <a:cs typeface="Seravek" charset="0"/>
              </a:rPr>
              <a:t>Table placement</a:t>
            </a:r>
          </a:p>
          <a:p>
            <a:endParaRPr lang="en-US" dirty="0"/>
          </a:p>
        </p:txBody>
      </p:sp>
      <p:sp>
        <p:nvSpPr>
          <p:cNvPr id="90" name="TextBox 89"/>
          <p:cNvSpPr txBox="1"/>
          <p:nvPr/>
        </p:nvSpPr>
        <p:spPr>
          <a:xfrm>
            <a:off x="7090914" y="6125404"/>
            <a:ext cx="3826689" cy="861774"/>
          </a:xfrm>
          <a:prstGeom prst="rect">
            <a:avLst/>
          </a:prstGeom>
          <a:noFill/>
        </p:spPr>
        <p:txBody>
          <a:bodyPr wrap="none" rtlCol="0">
            <a:spAutoFit/>
          </a:bodyPr>
          <a:lstStyle/>
          <a:p>
            <a:r>
              <a:rPr lang="en-US" sz="3200" dirty="0">
                <a:latin typeface="Seravek" charset="0"/>
                <a:ea typeface="Seravek" charset="0"/>
                <a:cs typeface="Seravek" charset="0"/>
              </a:rPr>
              <a:t>Processor scheduling</a:t>
            </a:r>
          </a:p>
          <a:p>
            <a:endParaRPr lang="en-US" dirty="0"/>
          </a:p>
        </p:txBody>
      </p:sp>
    </p:spTree>
    <p:custDataLst>
      <p:tags r:id="rId1"/>
    </p:custDataLst>
    <p:extLst>
      <p:ext uri="{BB962C8B-B14F-4D97-AF65-F5344CB8AC3E}">
        <p14:creationId xmlns:p14="http://schemas.microsoft.com/office/powerpoint/2010/main" val="555195143"/>
      </p:ext>
    </p:extLst>
  </p:cSld>
  <p:clrMapOvr>
    <a:masterClrMapping/>
  </p:clrMapOvr>
  <mc:AlternateContent xmlns:mc="http://schemas.openxmlformats.org/markup-compatibility/2006" xmlns:p14="http://schemas.microsoft.com/office/powerpoint/2010/main">
    <mc:Choice Requires="p14">
      <p:transition spd="slow" p14:dur="2000" advTm="34907"/>
    </mc:Choice>
    <mc:Fallback xmlns="">
      <p:transition spd="slow" advTm="34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8" grpId="0" animBg="1"/>
      <p:bldP spid="219" grpId="0" animBg="1"/>
      <p:bldP spid="220" grpId="0" animBg="1"/>
      <p:bldP spid="221" grpId="0" animBg="1"/>
      <p:bldP spid="222" grpId="0" animBg="1"/>
      <p:bldP spid="223" grpId="0" animBg="1"/>
      <p:bldP spid="88"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Crossbar decouples scheduling and placement</a:t>
            </a:r>
            <a:endParaRPr lang="en-US" dirty="0"/>
          </a:p>
        </p:txBody>
      </p:sp>
      <p:sp>
        <p:nvSpPr>
          <p:cNvPr id="3" name="Content Placeholder 2"/>
          <p:cNvSpPr>
            <a:spLocks noGrp="1"/>
          </p:cNvSpPr>
          <p:nvPr>
            <p:ph idx="1"/>
          </p:nvPr>
        </p:nvSpPr>
        <p:spPr/>
        <p:txBody>
          <a:bodyPr>
            <a:normAutofit/>
          </a:bodyPr>
          <a:lstStyle/>
          <a:p>
            <a:r>
              <a:rPr lang="en-US" dirty="0" smtClean="0"/>
              <a:t>RMT couples scheduling </a:t>
            </a:r>
            <a:r>
              <a:rPr lang="en-US" smtClean="0"/>
              <a:t>and placement.</a:t>
            </a:r>
            <a:endParaRPr lang="en-US" dirty="0" smtClean="0"/>
          </a:p>
          <a:p>
            <a:endParaRPr lang="en-US" dirty="0" smtClean="0"/>
          </a:p>
          <a:p>
            <a:r>
              <a:rPr lang="en-US" dirty="0" smtClean="0"/>
              <a:t>In </a:t>
            </a:r>
            <a:r>
              <a:rPr lang="en-US" dirty="0" err="1" smtClean="0"/>
              <a:t>dRMT</a:t>
            </a:r>
            <a:r>
              <a:rPr lang="en-US" dirty="0"/>
              <a:t> </a:t>
            </a:r>
            <a:r>
              <a:rPr lang="en-US" dirty="0" smtClean="0"/>
              <a:t>the crossbar decouples them if both scheduling and placement respect crossbar constraints.</a:t>
            </a:r>
          </a:p>
          <a:p>
            <a:endParaRPr lang="en-US" dirty="0" smtClean="0"/>
          </a:p>
          <a:p>
            <a:r>
              <a:rPr lang="en-US" dirty="0" smtClean="0"/>
              <a:t>Focus on scheduling alone. Prior work handles table placement (Jose et al., NSDI 2015).</a:t>
            </a:r>
            <a:endParaRPr lang="en-US" dirty="0"/>
          </a:p>
          <a:p>
            <a:endParaRPr lang="en-US" dirty="0" smtClean="0"/>
          </a:p>
        </p:txBody>
      </p:sp>
    </p:spTree>
    <p:custDataLst>
      <p:tags r:id="rId1"/>
    </p:custDataLst>
    <p:extLst>
      <p:ext uri="{BB962C8B-B14F-4D97-AF65-F5344CB8AC3E}">
        <p14:creationId xmlns:p14="http://schemas.microsoft.com/office/powerpoint/2010/main" val="863192594"/>
      </p:ext>
    </p:extLst>
  </p:cSld>
  <p:clrMapOvr>
    <a:masterClrMapping/>
  </p:clrMapOvr>
  <mc:AlternateContent xmlns:mc="http://schemas.openxmlformats.org/markup-compatibility/2006" xmlns:p14="http://schemas.microsoft.com/office/powerpoint/2010/main">
    <mc:Choice Requires="p14">
      <p:transition spd="slow" p14:dur="2000" advTm="70411"/>
    </mc:Choice>
    <mc:Fallback xmlns="">
      <p:transition spd="slow" advTm="70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sp>
        <p:nvSpPr>
          <p:cNvPr id="241" name="TextBox 240"/>
          <p:cNvSpPr txBox="1"/>
          <p:nvPr/>
        </p:nvSpPr>
        <p:spPr>
          <a:xfrm>
            <a:off x="241430" y="3424794"/>
            <a:ext cx="5067413" cy="1168525"/>
          </a:xfrm>
          <a:prstGeom prst="rect">
            <a:avLst/>
          </a:prstGeom>
          <a:noFill/>
        </p:spPr>
        <p:txBody>
          <a:bodyPr wrap="none" rtlCol="0">
            <a:spAutoFit/>
          </a:bodyPr>
          <a:lstStyle/>
          <a:p>
            <a:pPr lvl="1" indent="-457200">
              <a:lnSpc>
                <a:spcPct val="110000"/>
              </a:lnSpc>
              <a:spcBef>
                <a:spcPts val="1000"/>
              </a:spcBef>
              <a:buFont typeface="Arial" charset="0"/>
              <a:buChar char="•"/>
            </a:pPr>
            <a:r>
              <a:rPr lang="en-US" sz="2800" dirty="0">
                <a:latin typeface="Seravek" charset="0"/>
                <a:ea typeface="Seravek" charset="0"/>
                <a:cs typeface="Seravek" charset="0"/>
              </a:rPr>
              <a:t>3</a:t>
            </a:r>
            <a:r>
              <a:rPr lang="en-US" sz="2800" dirty="0" smtClean="0">
                <a:latin typeface="Seravek" charset="0"/>
                <a:ea typeface="Seravek" charset="0"/>
                <a:cs typeface="Seravek" charset="0"/>
              </a:rPr>
              <a:t> cycles to complete a match</a:t>
            </a:r>
          </a:p>
          <a:p>
            <a:pPr lvl="1" indent="-457200">
              <a:lnSpc>
                <a:spcPct val="110000"/>
              </a:lnSpc>
              <a:spcBef>
                <a:spcPts val="1000"/>
              </a:spcBef>
              <a:buFont typeface="Arial" charset="0"/>
              <a:buChar char="•"/>
            </a:pPr>
            <a:r>
              <a:rPr lang="en-US" sz="2800" dirty="0" smtClean="0">
                <a:latin typeface="Seravek" charset="0"/>
                <a:ea typeface="Seravek" charset="0"/>
                <a:cs typeface="Seravek" charset="0"/>
              </a:rPr>
              <a:t>1 cycle to complete an action</a:t>
            </a:r>
            <a:endParaRPr lang="en-US" sz="2800" dirty="0">
              <a:latin typeface="Seravek" charset="0"/>
              <a:ea typeface="Seravek" charset="0"/>
              <a:cs typeface="Seravek" charset="0"/>
            </a:endParaRPr>
          </a:p>
        </p:txBody>
      </p:sp>
      <p:sp>
        <p:nvSpPr>
          <p:cNvPr id="18" name="TextBox 17"/>
          <p:cNvSpPr txBox="1"/>
          <p:nvPr/>
        </p:nvSpPr>
        <p:spPr>
          <a:xfrm>
            <a:off x="5978428" y="3437233"/>
            <a:ext cx="681881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Two processors</a:t>
            </a:r>
          </a:p>
          <a:p>
            <a:pPr lvl="1" indent="-457200">
              <a:lnSpc>
                <a:spcPct val="110000"/>
              </a:lnSpc>
              <a:spcBef>
                <a:spcPts val="1000"/>
              </a:spcBef>
              <a:buFont typeface="Arial" charset="0"/>
              <a:buChar char="•"/>
            </a:pPr>
            <a:r>
              <a:rPr lang="en-US" sz="2800" dirty="0" smtClean="0">
                <a:latin typeface="Seravek" charset="0"/>
                <a:ea typeface="Seravek" charset="0"/>
                <a:cs typeface="Seravek" charset="0"/>
              </a:rPr>
              <a:t>Each does 1 match, 1 action per cycle</a:t>
            </a:r>
          </a:p>
        </p:txBody>
      </p:sp>
      <p:sp>
        <p:nvSpPr>
          <p:cNvPr id="26" name="Rectangle 25"/>
          <p:cNvSpPr/>
          <p:nvPr/>
        </p:nvSpPr>
        <p:spPr>
          <a:xfrm>
            <a:off x="6323542" y="1319657"/>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27" name="Rectangle 26"/>
          <p:cNvSpPr/>
          <p:nvPr/>
        </p:nvSpPr>
        <p:spPr>
          <a:xfrm>
            <a:off x="6334344" y="1321194"/>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28" name="TextBox 27"/>
          <p:cNvSpPr txBox="1"/>
          <p:nvPr/>
        </p:nvSpPr>
        <p:spPr>
          <a:xfrm>
            <a:off x="6907415" y="1025534"/>
            <a:ext cx="805029" cy="369332"/>
          </a:xfrm>
          <a:prstGeom prst="rect">
            <a:avLst/>
          </a:prstGeom>
          <a:noFill/>
        </p:spPr>
        <p:txBody>
          <a:bodyPr wrap="none" rtlCol="0">
            <a:spAutoFit/>
          </a:bodyPr>
          <a:lstStyle/>
          <a:p>
            <a:r>
              <a:rPr lang="en-US" dirty="0" smtClean="0">
                <a:latin typeface="Seravek"/>
                <a:cs typeface="Seravek"/>
              </a:rPr>
              <a:t>Proc. 1</a:t>
            </a:r>
            <a:endParaRPr lang="en-US" dirty="0">
              <a:latin typeface="Seravek"/>
              <a:cs typeface="Seravek"/>
            </a:endParaRPr>
          </a:p>
        </p:txBody>
      </p:sp>
      <p:sp>
        <p:nvSpPr>
          <p:cNvPr id="29" name="Rectangle 28"/>
          <p:cNvSpPr/>
          <p:nvPr/>
        </p:nvSpPr>
        <p:spPr>
          <a:xfrm>
            <a:off x="9039554" y="1319657"/>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30" name="Rectangle 29"/>
          <p:cNvSpPr/>
          <p:nvPr/>
        </p:nvSpPr>
        <p:spPr>
          <a:xfrm>
            <a:off x="9050355" y="1321194"/>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31" name="TextBox 30"/>
          <p:cNvSpPr txBox="1"/>
          <p:nvPr/>
        </p:nvSpPr>
        <p:spPr>
          <a:xfrm>
            <a:off x="9565031" y="1025532"/>
            <a:ext cx="832279" cy="369332"/>
          </a:xfrm>
          <a:prstGeom prst="rect">
            <a:avLst/>
          </a:prstGeom>
          <a:noFill/>
        </p:spPr>
        <p:txBody>
          <a:bodyPr wrap="none" rtlCol="0">
            <a:spAutoFit/>
          </a:bodyPr>
          <a:lstStyle/>
          <a:p>
            <a:r>
              <a:rPr lang="en-US" dirty="0" smtClean="0">
                <a:latin typeface="Seravek"/>
                <a:cs typeface="Seravek"/>
              </a:rPr>
              <a:t>Proc. 2</a:t>
            </a:r>
            <a:endParaRPr lang="en-US" dirty="0">
              <a:latin typeface="Seravek"/>
              <a:cs typeface="Seravek"/>
            </a:endParaRPr>
          </a:p>
        </p:txBody>
      </p:sp>
      <p:grpSp>
        <p:nvGrpSpPr>
          <p:cNvPr id="32" name="Group 31"/>
          <p:cNvGrpSpPr/>
          <p:nvPr/>
        </p:nvGrpSpPr>
        <p:grpSpPr>
          <a:xfrm>
            <a:off x="6504608" y="1399944"/>
            <a:ext cx="1644510" cy="1118457"/>
            <a:chOff x="2100665" y="2119910"/>
            <a:chExt cx="1656097" cy="2225988"/>
          </a:xfrm>
        </p:grpSpPr>
        <p:sp>
          <p:nvSpPr>
            <p:cNvPr id="33" name="Rectangle 32"/>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34" name="Group 33"/>
            <p:cNvGrpSpPr/>
            <p:nvPr/>
          </p:nvGrpSpPr>
          <p:grpSpPr>
            <a:xfrm>
              <a:off x="3340123" y="2119910"/>
              <a:ext cx="416639" cy="2225988"/>
              <a:chOff x="3611132" y="4189369"/>
              <a:chExt cx="416639" cy="2225988"/>
            </a:xfrm>
          </p:grpSpPr>
          <p:sp>
            <p:nvSpPr>
              <p:cNvPr id="35" name="Trapezoid 34"/>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36" name="TextBox 35"/>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37" name="Rectangle 36"/>
          <p:cNvSpPr/>
          <p:nvPr/>
        </p:nvSpPr>
        <p:spPr>
          <a:xfrm>
            <a:off x="7097642" y="1469161"/>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38" name="Rectangle 37"/>
          <p:cNvSpPr/>
          <p:nvPr/>
        </p:nvSpPr>
        <p:spPr>
          <a:xfrm>
            <a:off x="7179248" y="1570945"/>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39" name="Rectangle 38"/>
          <p:cNvSpPr/>
          <p:nvPr/>
        </p:nvSpPr>
        <p:spPr>
          <a:xfrm>
            <a:off x="7261270" y="1652351"/>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grpSp>
        <p:nvGrpSpPr>
          <p:cNvPr id="40" name="Group 39"/>
          <p:cNvGrpSpPr/>
          <p:nvPr/>
        </p:nvGrpSpPr>
        <p:grpSpPr>
          <a:xfrm>
            <a:off x="9218378" y="1404668"/>
            <a:ext cx="1644510" cy="1118457"/>
            <a:chOff x="2100665" y="2119910"/>
            <a:chExt cx="1656097" cy="2225988"/>
          </a:xfrm>
        </p:grpSpPr>
        <p:sp>
          <p:nvSpPr>
            <p:cNvPr id="41" name="Rectangle 40"/>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42" name="Group 41"/>
            <p:cNvGrpSpPr/>
            <p:nvPr/>
          </p:nvGrpSpPr>
          <p:grpSpPr>
            <a:xfrm>
              <a:off x="3340123" y="2119910"/>
              <a:ext cx="416639" cy="2225988"/>
              <a:chOff x="3611132" y="4189369"/>
              <a:chExt cx="416639" cy="2225988"/>
            </a:xfrm>
          </p:grpSpPr>
          <p:sp>
            <p:nvSpPr>
              <p:cNvPr id="43" name="Trapezoid 42"/>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44" name="TextBox 43"/>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45" name="Rectangle 44"/>
          <p:cNvSpPr/>
          <p:nvPr/>
        </p:nvSpPr>
        <p:spPr>
          <a:xfrm>
            <a:off x="9811412" y="1473885"/>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46" name="Rectangle 45"/>
          <p:cNvSpPr/>
          <p:nvPr/>
        </p:nvSpPr>
        <p:spPr>
          <a:xfrm>
            <a:off x="9893018" y="1575669"/>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47" name="Rectangle 46"/>
          <p:cNvSpPr/>
          <p:nvPr/>
        </p:nvSpPr>
        <p:spPr>
          <a:xfrm>
            <a:off x="9975040" y="1657075"/>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5" name="TextBox 4"/>
          <p:cNvSpPr txBox="1"/>
          <p:nvPr/>
        </p:nvSpPr>
        <p:spPr>
          <a:xfrm>
            <a:off x="512552" y="5671084"/>
            <a:ext cx="4196983" cy="584775"/>
          </a:xfrm>
          <a:prstGeom prst="rect">
            <a:avLst/>
          </a:prstGeom>
          <a:solidFill>
            <a:schemeClr val="bg1"/>
          </a:solidFill>
          <a:ln w="63500">
            <a:solidFill>
              <a:srgbClr val="0070C0"/>
            </a:solidFill>
          </a:ln>
        </p:spPr>
        <p:txBody>
          <a:bodyPr wrap="none" rtlCol="0">
            <a:spAutoFit/>
          </a:bodyPr>
          <a:lstStyle/>
          <a:p>
            <a:r>
              <a:rPr lang="en-US" sz="3200" smtClean="0">
                <a:latin typeface="Seravek" charset="0"/>
                <a:ea typeface="Seravek" charset="0"/>
                <a:cs typeface="Seravek" charset="0"/>
              </a:rPr>
              <a:t>Program Dependencies</a:t>
            </a:r>
            <a:endParaRPr lang="en-US" sz="3200" dirty="0">
              <a:latin typeface="Seravek" charset="0"/>
              <a:ea typeface="Seravek" charset="0"/>
              <a:cs typeface="Seravek" charset="0"/>
            </a:endParaRPr>
          </a:p>
        </p:txBody>
      </p:sp>
      <p:sp>
        <p:nvSpPr>
          <p:cNvPr id="48" name="TextBox 47"/>
          <p:cNvSpPr txBox="1"/>
          <p:nvPr/>
        </p:nvSpPr>
        <p:spPr>
          <a:xfrm>
            <a:off x="6832170" y="5671084"/>
            <a:ext cx="3897029" cy="584775"/>
          </a:xfrm>
          <a:prstGeom prst="rect">
            <a:avLst/>
          </a:prstGeom>
          <a:solidFill>
            <a:schemeClr val="bg1"/>
          </a:solidFill>
          <a:ln w="63500">
            <a:solidFill>
              <a:srgbClr val="0070C0"/>
            </a:solidFill>
          </a:ln>
        </p:spPr>
        <p:txBody>
          <a:bodyPr wrap="none" rtlCol="0">
            <a:spAutoFit/>
          </a:bodyPr>
          <a:lstStyle/>
          <a:p>
            <a:r>
              <a:rPr lang="en-US" sz="3200" smtClean="0">
                <a:latin typeface="Seravek" charset="0"/>
                <a:ea typeface="Seravek" charset="0"/>
                <a:cs typeface="Seravek" charset="0"/>
              </a:rPr>
              <a:t>Resource Constraints</a:t>
            </a:r>
            <a:endParaRPr lang="en-US" sz="3200" dirty="0">
              <a:latin typeface="Seravek" charset="0"/>
              <a:ea typeface="Seravek" charset="0"/>
              <a:cs typeface="Seravek" charset="0"/>
            </a:endParaRPr>
          </a:p>
        </p:txBody>
      </p:sp>
      <p:sp>
        <p:nvSpPr>
          <p:cNvPr id="50" name="Oval 49"/>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51" name="Oval 50"/>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52" name="Oval 51"/>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53" name="Straight Arrow Connector 52"/>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cxnSp>
        <p:nvCxnSpPr>
          <p:cNvPr id="56" name="Straight Arrow Connector 55"/>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35701" y="1214959"/>
            <a:ext cx="301686" cy="461665"/>
          </a:xfrm>
          <a:prstGeom prst="rect">
            <a:avLst/>
          </a:prstGeom>
          <a:noFill/>
        </p:spPr>
        <p:txBody>
          <a:bodyPr wrap="square" rtlCol="0">
            <a:spAutoFit/>
          </a:bodyPr>
          <a:lstStyle/>
          <a:p>
            <a:r>
              <a:rPr lang="en-US" sz="2400" dirty="0"/>
              <a:t>3</a:t>
            </a:r>
          </a:p>
        </p:txBody>
      </p:sp>
      <p:sp>
        <p:nvSpPr>
          <p:cNvPr id="59" name="TextBox 58"/>
          <p:cNvSpPr txBox="1"/>
          <p:nvPr/>
        </p:nvSpPr>
        <p:spPr>
          <a:xfrm>
            <a:off x="2560079" y="1214959"/>
            <a:ext cx="301686" cy="461665"/>
          </a:xfrm>
          <a:prstGeom prst="rect">
            <a:avLst/>
          </a:prstGeom>
          <a:noFill/>
        </p:spPr>
        <p:txBody>
          <a:bodyPr wrap="square" rtlCol="0">
            <a:spAutoFit/>
          </a:bodyPr>
          <a:lstStyle/>
          <a:p>
            <a:r>
              <a:rPr lang="en-US" sz="2400" dirty="0"/>
              <a:t>1</a:t>
            </a:r>
          </a:p>
        </p:txBody>
      </p:sp>
      <p:sp>
        <p:nvSpPr>
          <p:cNvPr id="60" name="TextBox 59"/>
          <p:cNvSpPr txBox="1"/>
          <p:nvPr/>
        </p:nvSpPr>
        <p:spPr>
          <a:xfrm>
            <a:off x="3827182" y="1214959"/>
            <a:ext cx="301686" cy="461665"/>
          </a:xfrm>
          <a:prstGeom prst="rect">
            <a:avLst/>
          </a:prstGeom>
          <a:noFill/>
        </p:spPr>
        <p:txBody>
          <a:bodyPr wrap="square" rtlCol="0">
            <a:spAutoFit/>
          </a:bodyPr>
          <a:lstStyle/>
          <a:p>
            <a:r>
              <a:rPr lang="en-US" sz="2400" dirty="0"/>
              <a:t>3</a:t>
            </a:r>
          </a:p>
        </p:txBody>
      </p:sp>
    </p:spTree>
    <p:custDataLst>
      <p:tags r:id="rId1"/>
    </p:custDataLst>
    <p:extLst>
      <p:ext uri="{BB962C8B-B14F-4D97-AF65-F5344CB8AC3E}">
        <p14:creationId xmlns:p14="http://schemas.microsoft.com/office/powerpoint/2010/main" val="1915311895"/>
      </p:ext>
    </p:extLst>
  </p:cSld>
  <p:clrMapOvr>
    <a:masterClrMapping/>
  </p:clrMapOvr>
  <mc:AlternateContent xmlns:mc="http://schemas.openxmlformats.org/markup-compatibility/2006" xmlns:p14="http://schemas.microsoft.com/office/powerpoint/2010/main">
    <mc:Choice Requires="p14">
      <p:transition spd="slow" p14:dur="2000" advTm="57192"/>
    </mc:Choice>
    <mc:Fallback xmlns="">
      <p:transition spd="slow" advTm="57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1">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P spid="30" grpId="0" animBg="1"/>
      <p:bldP spid="31" grpId="0"/>
      <p:bldP spid="37" grpId="0" animBg="1"/>
      <p:bldP spid="38" grpId="0" animBg="1"/>
      <p:bldP spid="39" grpId="0" animBg="1"/>
      <p:bldP spid="45" grpId="0" animBg="1"/>
      <p:bldP spid="46" grpId="0" animBg="1"/>
      <p:bldP spid="47" grpId="0" animBg="1"/>
      <p:bldP spid="5" grpId="0" animBg="1"/>
      <p:bldP spid="48" grpId="0" animBg="1"/>
      <p:bldP spid="50" grpId="0" animBg="1"/>
      <p:bldP spid="51" grpId="0" animBg="1"/>
      <p:bldP spid="52" grpId="0" animBg="1"/>
      <p:bldP spid="54" grpId="0" animBg="1"/>
      <p:bldP spid="49"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1613791183"/>
              </p:ext>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sp>
        <p:nvSpPr>
          <p:cNvPr id="12" name="TextBox 11"/>
          <p:cNvSpPr txBox="1"/>
          <p:nvPr/>
        </p:nvSpPr>
        <p:spPr>
          <a:xfrm>
            <a:off x="1235701" y="1214959"/>
            <a:ext cx="301686" cy="461665"/>
          </a:xfrm>
          <a:prstGeom prst="rect">
            <a:avLst/>
          </a:prstGeom>
          <a:noFill/>
        </p:spPr>
        <p:txBody>
          <a:bodyPr wrap="square" rtlCol="0">
            <a:spAutoFit/>
          </a:bodyPr>
          <a:lstStyle/>
          <a:p>
            <a:r>
              <a:rPr lang="en-US" sz="2400" dirty="0"/>
              <a:t>3</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0079" y="1214959"/>
            <a:ext cx="301686" cy="461665"/>
          </a:xfrm>
          <a:prstGeom prst="rect">
            <a:avLst/>
          </a:prstGeom>
          <a:noFill/>
        </p:spPr>
        <p:txBody>
          <a:bodyPr wrap="square" rtlCol="0">
            <a:spAutoFit/>
          </a:bodyPr>
          <a:lstStyle/>
          <a:p>
            <a:r>
              <a:rPr lang="en-US" sz="2400" dirty="0"/>
              <a:t>1</a:t>
            </a:r>
          </a:p>
        </p:txBody>
      </p: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27182" y="1214959"/>
            <a:ext cx="301686" cy="461665"/>
          </a:xfrm>
          <a:prstGeom prst="rect">
            <a:avLst/>
          </a:prstGeom>
          <a:noFill/>
        </p:spPr>
        <p:txBody>
          <a:bodyPr wrap="square" rtlCol="0">
            <a:spAutoFit/>
          </a:bodyPr>
          <a:lstStyle/>
          <a:p>
            <a:r>
              <a:rPr lang="en-US" sz="2400" dirty="0"/>
              <a:t>3</a:t>
            </a:r>
          </a:p>
        </p:txBody>
      </p:sp>
    </p:spTree>
    <p:custDataLst>
      <p:tags r:id="rId1"/>
    </p:custDataLst>
    <p:extLst>
      <p:ext uri="{BB962C8B-B14F-4D97-AF65-F5344CB8AC3E}">
        <p14:creationId xmlns:p14="http://schemas.microsoft.com/office/powerpoint/2010/main" val="408811124"/>
      </p:ext>
    </p:extLst>
  </p:cSld>
  <p:clrMapOvr>
    <a:masterClrMapping/>
  </p:clrMapOvr>
  <mc:AlternateContent xmlns:mc="http://schemas.openxmlformats.org/markup-compatibility/2006" xmlns:p14="http://schemas.microsoft.com/office/powerpoint/2010/main">
    <mc:Choice Requires="p14">
      <p:transition spd="slow" p14:dur="2000" advTm="32569"/>
    </mc:Choice>
    <mc:Fallback xmlns="">
      <p:transition spd="slow" advTm="325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example</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1589768154"/>
              </p:ext>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A1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35701" y="1214959"/>
            <a:ext cx="301686" cy="461665"/>
          </a:xfrm>
          <a:prstGeom prst="rect">
            <a:avLst/>
          </a:prstGeom>
          <a:noFill/>
        </p:spPr>
        <p:txBody>
          <a:bodyPr wrap="square" rtlCol="0">
            <a:spAutoFit/>
          </a:bodyPr>
          <a:lstStyle/>
          <a:p>
            <a:r>
              <a:rPr lang="en-US" sz="2400" dirty="0"/>
              <a:t>3</a:t>
            </a:r>
          </a:p>
        </p:txBody>
      </p:sp>
      <p:sp>
        <p:nvSpPr>
          <p:cNvPr id="18" name="TextBox 17"/>
          <p:cNvSpPr txBox="1"/>
          <p:nvPr/>
        </p:nvSpPr>
        <p:spPr>
          <a:xfrm>
            <a:off x="2560079" y="1214959"/>
            <a:ext cx="301686" cy="461665"/>
          </a:xfrm>
          <a:prstGeom prst="rect">
            <a:avLst/>
          </a:prstGeom>
          <a:noFill/>
        </p:spPr>
        <p:txBody>
          <a:bodyPr wrap="square" rtlCol="0">
            <a:spAutoFit/>
          </a:bodyPr>
          <a:lstStyle/>
          <a:p>
            <a:r>
              <a:rPr lang="en-US" sz="2400" dirty="0"/>
              <a:t>1</a:t>
            </a:r>
          </a:p>
        </p:txBody>
      </p:sp>
      <p:sp>
        <p:nvSpPr>
          <p:cNvPr id="20" name="TextBox 19"/>
          <p:cNvSpPr txBox="1"/>
          <p:nvPr/>
        </p:nvSpPr>
        <p:spPr>
          <a:xfrm>
            <a:off x="3827182" y="1214959"/>
            <a:ext cx="301686"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1000651553"/>
      </p:ext>
    </p:extLst>
  </p:cSld>
  <p:clrMapOvr>
    <a:masterClrMapping/>
  </p:clrMapOvr>
  <mc:AlternateContent xmlns:mc="http://schemas.openxmlformats.org/markup-compatibility/2006" xmlns:p14="http://schemas.microsoft.com/office/powerpoint/2010/main">
    <mc:Choice Requires="p14">
      <p:transition spd="slow" p14:dur="2000" advTm="9183"/>
    </mc:Choice>
    <mc:Fallback xmlns="">
      <p:transition spd="slow" advTm="918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2144092345"/>
              </p:ext>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A1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2</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A1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35701" y="1214959"/>
            <a:ext cx="301686" cy="461665"/>
          </a:xfrm>
          <a:prstGeom prst="rect">
            <a:avLst/>
          </a:prstGeom>
          <a:noFill/>
        </p:spPr>
        <p:txBody>
          <a:bodyPr wrap="square" rtlCol="0">
            <a:spAutoFit/>
          </a:bodyPr>
          <a:lstStyle/>
          <a:p>
            <a:r>
              <a:rPr lang="en-US" sz="2400" dirty="0"/>
              <a:t>3</a:t>
            </a:r>
          </a:p>
        </p:txBody>
      </p:sp>
      <p:sp>
        <p:nvSpPr>
          <p:cNvPr id="18" name="TextBox 17"/>
          <p:cNvSpPr txBox="1"/>
          <p:nvPr/>
        </p:nvSpPr>
        <p:spPr>
          <a:xfrm>
            <a:off x="2560079" y="1214959"/>
            <a:ext cx="301686" cy="461665"/>
          </a:xfrm>
          <a:prstGeom prst="rect">
            <a:avLst/>
          </a:prstGeom>
          <a:noFill/>
        </p:spPr>
        <p:txBody>
          <a:bodyPr wrap="square" rtlCol="0">
            <a:spAutoFit/>
          </a:bodyPr>
          <a:lstStyle/>
          <a:p>
            <a:r>
              <a:rPr lang="en-US" sz="2400" dirty="0"/>
              <a:t>1</a:t>
            </a:r>
          </a:p>
        </p:txBody>
      </p:sp>
      <p:sp>
        <p:nvSpPr>
          <p:cNvPr id="20" name="TextBox 19"/>
          <p:cNvSpPr txBox="1"/>
          <p:nvPr/>
        </p:nvSpPr>
        <p:spPr>
          <a:xfrm>
            <a:off x="3827182" y="1214959"/>
            <a:ext cx="301686"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315250072"/>
      </p:ext>
    </p:extLst>
  </p:cSld>
  <p:clrMapOvr>
    <a:masterClrMapping/>
  </p:clrMapOvr>
  <mc:AlternateContent xmlns:mc="http://schemas.openxmlformats.org/markup-compatibility/2006" xmlns:p14="http://schemas.microsoft.com/office/powerpoint/2010/main">
    <mc:Choice Requires="p14">
      <p:transition spd="slow" p14:dur="2000" advTm="16605"/>
    </mc:Choice>
    <mc:Fallback xmlns="">
      <p:transition spd="slow" advTm="1660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861579719"/>
              </p:ext>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A1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2</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A1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3</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A1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57600" y="4397829"/>
            <a:ext cx="2320831" cy="15442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08914" y="5526557"/>
            <a:ext cx="3396340" cy="830997"/>
          </a:xfrm>
          <a:prstGeom prst="rect">
            <a:avLst/>
          </a:prstGeom>
          <a:solidFill>
            <a:schemeClr val="bg1"/>
          </a:solidFill>
          <a:ln w="38100">
            <a:solidFill>
              <a:srgbClr val="FF0000"/>
            </a:solidFill>
          </a:ln>
        </p:spPr>
        <p:txBody>
          <a:bodyPr wrap="square" rtlCol="0">
            <a:spAutoFit/>
          </a:bodyPr>
          <a:lstStyle/>
          <a:p>
            <a:r>
              <a:rPr lang="en-US" sz="2400" dirty="0" smtClean="0">
                <a:latin typeface="Seravek" charset="0"/>
                <a:ea typeface="Seravek" charset="0"/>
                <a:cs typeface="Seravek" charset="0"/>
              </a:rPr>
              <a:t>Each processor can only do 1 match per </a:t>
            </a:r>
            <a:r>
              <a:rPr lang="en-US" sz="2400" dirty="0" smtClean="0">
                <a:latin typeface="Seravek" charset="0"/>
                <a:ea typeface="Seravek" charset="0"/>
                <a:cs typeface="Seravek" charset="0"/>
              </a:rPr>
              <a:t>cycle.</a:t>
            </a:r>
            <a:endParaRPr lang="en-US" sz="2400" dirty="0">
              <a:latin typeface="Seravek" charset="0"/>
              <a:ea typeface="Seravek" charset="0"/>
              <a:cs typeface="Seravek" charset="0"/>
            </a:endParaRPr>
          </a:p>
        </p:txBody>
      </p:sp>
      <p:sp>
        <p:nvSpPr>
          <p:cNvPr id="6" name="Rectangle 5"/>
          <p:cNvSpPr/>
          <p:nvPr/>
        </p:nvSpPr>
        <p:spPr>
          <a:xfrm>
            <a:off x="3352800" y="3331028"/>
            <a:ext cx="631372" cy="202474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35701" y="1214959"/>
            <a:ext cx="301686" cy="461665"/>
          </a:xfrm>
          <a:prstGeom prst="rect">
            <a:avLst/>
          </a:prstGeom>
          <a:noFill/>
        </p:spPr>
        <p:txBody>
          <a:bodyPr wrap="square" rtlCol="0">
            <a:spAutoFit/>
          </a:bodyPr>
          <a:lstStyle/>
          <a:p>
            <a:r>
              <a:rPr lang="en-US" sz="2400" dirty="0"/>
              <a:t>3</a:t>
            </a:r>
          </a:p>
        </p:txBody>
      </p:sp>
      <p:sp>
        <p:nvSpPr>
          <p:cNvPr id="22" name="TextBox 21"/>
          <p:cNvSpPr txBox="1"/>
          <p:nvPr/>
        </p:nvSpPr>
        <p:spPr>
          <a:xfrm>
            <a:off x="2560079" y="1214959"/>
            <a:ext cx="301686" cy="461665"/>
          </a:xfrm>
          <a:prstGeom prst="rect">
            <a:avLst/>
          </a:prstGeom>
          <a:noFill/>
        </p:spPr>
        <p:txBody>
          <a:bodyPr wrap="square" rtlCol="0">
            <a:spAutoFit/>
          </a:bodyPr>
          <a:lstStyle/>
          <a:p>
            <a:r>
              <a:rPr lang="en-US" sz="2400" dirty="0"/>
              <a:t>1</a:t>
            </a:r>
          </a:p>
        </p:txBody>
      </p:sp>
      <p:sp>
        <p:nvSpPr>
          <p:cNvPr id="23" name="TextBox 22"/>
          <p:cNvSpPr txBox="1"/>
          <p:nvPr/>
        </p:nvSpPr>
        <p:spPr>
          <a:xfrm>
            <a:off x="3827182" y="1214959"/>
            <a:ext cx="301686" cy="461665"/>
          </a:xfrm>
          <a:prstGeom prst="rect">
            <a:avLst/>
          </a:prstGeom>
          <a:noFill/>
        </p:spPr>
        <p:txBody>
          <a:bodyPr wrap="square" rtlCol="0">
            <a:spAutoFit/>
          </a:bodyPr>
          <a:lstStyle/>
          <a:p>
            <a:r>
              <a:rPr lang="en-US" sz="2400" dirty="0"/>
              <a:t>3</a:t>
            </a:r>
          </a:p>
        </p:txBody>
      </p:sp>
    </p:spTree>
    <p:custDataLst>
      <p:tags r:id="rId1"/>
    </p:custDataLst>
    <p:extLst>
      <p:ext uri="{BB962C8B-B14F-4D97-AF65-F5344CB8AC3E}">
        <p14:creationId xmlns:p14="http://schemas.microsoft.com/office/powerpoint/2010/main" val="763014597"/>
      </p:ext>
    </p:extLst>
  </p:cSld>
  <p:clrMapOvr>
    <a:masterClrMapping/>
  </p:clrMapOvr>
  <mc:AlternateContent xmlns:mc="http://schemas.openxmlformats.org/markup-compatibility/2006" xmlns:p14="http://schemas.microsoft.com/office/powerpoint/2010/main">
    <mc:Choice Requires="p14">
      <p:transition spd="slow" p14:dur="2000" advTm="12903"/>
    </mc:Choice>
    <mc:Fallback xmlns="">
      <p:transition spd="slow" advTm="12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1253540057"/>
              </p:ext>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657600" y="3722914"/>
            <a:ext cx="2573379" cy="1703550"/>
          </a:xfrm>
          <a:prstGeom prst="straightConnector1">
            <a:avLst/>
          </a:prstGeom>
          <a:ln w="635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30978" y="5195631"/>
            <a:ext cx="4206984" cy="461665"/>
          </a:xfrm>
          <a:prstGeom prst="rect">
            <a:avLst/>
          </a:prstGeom>
          <a:solidFill>
            <a:schemeClr val="bg1"/>
          </a:solidFill>
          <a:ln w="38100">
            <a:solidFill>
              <a:srgbClr val="0432FF"/>
            </a:solidFill>
          </a:ln>
        </p:spPr>
        <p:txBody>
          <a:bodyPr wrap="square" rtlCol="0">
            <a:spAutoFit/>
          </a:bodyPr>
          <a:lstStyle/>
          <a:p>
            <a:r>
              <a:rPr lang="en-US" sz="2400" dirty="0">
                <a:latin typeface="Seravek" charset="0"/>
                <a:ea typeface="Seravek" charset="0"/>
                <a:cs typeface="Seravek" charset="0"/>
              </a:rPr>
              <a:t>D</a:t>
            </a:r>
            <a:r>
              <a:rPr lang="en-US" sz="2400" dirty="0" smtClean="0">
                <a:latin typeface="Seravek" charset="0"/>
                <a:ea typeface="Seravek" charset="0"/>
                <a:cs typeface="Seravek" charset="0"/>
              </a:rPr>
              <a:t>elay M1 by inserting </a:t>
            </a:r>
            <a:r>
              <a:rPr lang="en-US" sz="2400" smtClean="0">
                <a:latin typeface="Seravek" charset="0"/>
                <a:ea typeface="Seravek" charset="0"/>
                <a:cs typeface="Seravek" charset="0"/>
              </a:rPr>
              <a:t>a </a:t>
            </a:r>
            <a:r>
              <a:rPr lang="en-US" sz="2400" smtClean="0">
                <a:latin typeface="Seravek" charset="0"/>
                <a:ea typeface="Seravek" charset="0"/>
                <a:cs typeface="Seravek" charset="0"/>
              </a:rPr>
              <a:t>no-op.</a:t>
            </a:r>
            <a:endParaRPr lang="en-US" sz="2400" dirty="0">
              <a:latin typeface="Seravek" charset="0"/>
              <a:ea typeface="Seravek" charset="0"/>
              <a:cs typeface="Seravek" charset="0"/>
            </a:endParaRPr>
          </a:p>
        </p:txBody>
      </p:sp>
      <p:sp>
        <p:nvSpPr>
          <p:cNvPr id="20" name="TextBox 19"/>
          <p:cNvSpPr txBox="1"/>
          <p:nvPr/>
        </p:nvSpPr>
        <p:spPr>
          <a:xfrm>
            <a:off x="1235701" y="1214959"/>
            <a:ext cx="301686" cy="461665"/>
          </a:xfrm>
          <a:prstGeom prst="rect">
            <a:avLst/>
          </a:prstGeom>
          <a:noFill/>
        </p:spPr>
        <p:txBody>
          <a:bodyPr wrap="square" rtlCol="0">
            <a:spAutoFit/>
          </a:bodyPr>
          <a:lstStyle/>
          <a:p>
            <a:r>
              <a:rPr lang="en-US" sz="2400" dirty="0"/>
              <a:t>3</a:t>
            </a:r>
          </a:p>
        </p:txBody>
      </p:sp>
      <p:sp>
        <p:nvSpPr>
          <p:cNvPr id="21" name="TextBox 20"/>
          <p:cNvSpPr txBox="1"/>
          <p:nvPr/>
        </p:nvSpPr>
        <p:spPr>
          <a:xfrm>
            <a:off x="2560079" y="1214959"/>
            <a:ext cx="301686" cy="461665"/>
          </a:xfrm>
          <a:prstGeom prst="rect">
            <a:avLst/>
          </a:prstGeom>
          <a:noFill/>
        </p:spPr>
        <p:txBody>
          <a:bodyPr wrap="square" rtlCol="0">
            <a:spAutoFit/>
          </a:bodyPr>
          <a:lstStyle/>
          <a:p>
            <a:r>
              <a:rPr lang="en-US" sz="2400" dirty="0"/>
              <a:t>1</a:t>
            </a:r>
          </a:p>
        </p:txBody>
      </p:sp>
      <p:sp>
        <p:nvSpPr>
          <p:cNvPr id="22" name="TextBox 21"/>
          <p:cNvSpPr txBox="1"/>
          <p:nvPr/>
        </p:nvSpPr>
        <p:spPr>
          <a:xfrm>
            <a:off x="3827182" y="1214959"/>
            <a:ext cx="301686" cy="461665"/>
          </a:xfrm>
          <a:prstGeom prst="rect">
            <a:avLst/>
          </a:prstGeom>
          <a:noFill/>
        </p:spPr>
        <p:txBody>
          <a:bodyPr wrap="square" rtlCol="0">
            <a:spAutoFit/>
          </a:bodyPr>
          <a:lstStyle/>
          <a:p>
            <a:r>
              <a:rPr lang="en-US" sz="2400" dirty="0"/>
              <a:t>3</a:t>
            </a:r>
          </a:p>
        </p:txBody>
      </p:sp>
    </p:spTree>
    <p:custDataLst>
      <p:tags r:id="rId1"/>
    </p:custDataLst>
    <p:extLst>
      <p:ext uri="{BB962C8B-B14F-4D97-AF65-F5344CB8AC3E}">
        <p14:creationId xmlns:p14="http://schemas.microsoft.com/office/powerpoint/2010/main" val="664087740"/>
      </p:ext>
    </p:extLst>
  </p:cSld>
  <p:clrMapOvr>
    <a:masterClrMapping/>
  </p:clrMapOvr>
  <mc:AlternateContent xmlns:mc="http://schemas.openxmlformats.org/markup-compatibility/2006" xmlns:p14="http://schemas.microsoft.com/office/powerpoint/2010/main">
    <mc:Choice Requires="p14">
      <p:transition spd="slow" p14:dur="2000" advTm="21142"/>
    </mc:Choice>
    <mc:Fallback xmlns="">
      <p:transition spd="slow" advTm="21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programmable </a:t>
            </a:r>
            <a:r>
              <a:rPr lang="en-US" dirty="0"/>
              <a:t>s</a:t>
            </a:r>
            <a:r>
              <a:rPr lang="en-US" dirty="0" smtClean="0"/>
              <a:t>witches (e.g., RMT)</a:t>
            </a:r>
            <a:endParaRPr lang="en-US" dirty="0"/>
          </a:p>
        </p:txBody>
      </p:sp>
      <p:sp>
        <p:nvSpPr>
          <p:cNvPr id="3" name="Slide Number Placeholder 2"/>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2</a:t>
            </a:fld>
            <a:endParaRPr lang="en-US"/>
          </a:p>
        </p:txBody>
      </p:sp>
      <p:grpSp>
        <p:nvGrpSpPr>
          <p:cNvPr id="20" name="Group 19"/>
          <p:cNvGrpSpPr/>
          <p:nvPr/>
        </p:nvGrpSpPr>
        <p:grpSpPr>
          <a:xfrm>
            <a:off x="673198" y="1556769"/>
            <a:ext cx="9399716" cy="3080545"/>
            <a:chOff x="673198" y="1556769"/>
            <a:chExt cx="9465943" cy="3447049"/>
          </a:xfrm>
        </p:grpSpPr>
        <p:grpSp>
          <p:nvGrpSpPr>
            <p:cNvPr id="6" name="Group 42"/>
            <p:cNvGrpSpPr/>
            <p:nvPr/>
          </p:nvGrpSpPr>
          <p:grpSpPr>
            <a:xfrm>
              <a:off x="1219205" y="2741324"/>
              <a:ext cx="8919936" cy="1226449"/>
              <a:chOff x="1707458" y="1778000"/>
              <a:chExt cx="4254836" cy="1181787"/>
            </a:xfrm>
          </p:grpSpPr>
          <p:cxnSp>
            <p:nvCxnSpPr>
              <p:cNvPr id="115" name="Straight Arrow Connector 114"/>
              <p:cNvCxnSpPr/>
              <p:nvPr/>
            </p:nvCxnSpPr>
            <p:spPr>
              <a:xfrm>
                <a:off x="1707458" y="177800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1707458" y="190581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707458" y="203363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1707458" y="216145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1707458" y="228927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1707458" y="241709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707458" y="254490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1707458" y="267272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707458" y="280054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1707458" y="292836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9" name="Straight Connector 8"/>
            <p:cNvCxnSpPr/>
            <p:nvPr/>
          </p:nvCxnSpPr>
          <p:spPr>
            <a:xfrm>
              <a:off x="9359747" y="2401110"/>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359747" y="4344773"/>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359747" y="3092389"/>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359747" y="3634175"/>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649957" y="2330407"/>
              <a:ext cx="802569" cy="2233337"/>
              <a:chOff x="8546380" y="1979287"/>
              <a:chExt cx="584011" cy="2165502"/>
            </a:xfrm>
          </p:grpSpPr>
          <p:cxnSp>
            <p:nvCxnSpPr>
              <p:cNvPr id="112" name="Straight Connector 111"/>
              <p:cNvCxnSpPr/>
              <p:nvPr/>
            </p:nvCxnSpPr>
            <p:spPr>
              <a:xfrm>
                <a:off x="8546380" y="1979287"/>
                <a:ext cx="584011"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546380" y="4144789"/>
                <a:ext cx="584011"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grpSp>
        <p:sp>
          <p:nvSpPr>
            <p:cNvPr id="8" name="Rectangle 7"/>
            <p:cNvSpPr/>
            <p:nvPr/>
          </p:nvSpPr>
          <p:spPr>
            <a:xfrm>
              <a:off x="1639144"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400" dirty="0">
                <a:solidFill>
                  <a:schemeClr val="tx1"/>
                </a:solidFill>
                <a:latin typeface="Seravek"/>
                <a:cs typeface="Seravek"/>
              </a:endParaRPr>
            </a:p>
          </p:txBody>
        </p:sp>
        <p:sp>
          <p:nvSpPr>
            <p:cNvPr id="82" name="Rectangle 81"/>
            <p:cNvSpPr/>
            <p:nvPr/>
          </p:nvSpPr>
          <p:spPr>
            <a:xfrm>
              <a:off x="1650022"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81" name="TextBox 80"/>
            <p:cNvSpPr txBox="1"/>
            <p:nvPr/>
          </p:nvSpPr>
          <p:spPr>
            <a:xfrm>
              <a:off x="2227131" y="1556771"/>
              <a:ext cx="963360" cy="344154"/>
            </a:xfrm>
            <a:prstGeom prst="rect">
              <a:avLst/>
            </a:prstGeom>
            <a:noFill/>
          </p:spPr>
          <p:txBody>
            <a:bodyPr wrap="none" rtlCol="0">
              <a:spAutoFit/>
            </a:bodyPr>
            <a:lstStyle/>
            <a:p>
              <a:r>
                <a:rPr lang="en-US" sz="2000" dirty="0" smtClean="0">
                  <a:latin typeface="Seravek"/>
                  <a:cs typeface="Seravek"/>
                </a:rPr>
                <a:t>Stage 1</a:t>
              </a:r>
              <a:endParaRPr lang="en-US" sz="2000" dirty="0">
                <a:latin typeface="Seravek"/>
                <a:cs typeface="Seravek"/>
              </a:endParaRPr>
            </a:p>
          </p:txBody>
        </p:sp>
        <p:sp>
          <p:nvSpPr>
            <p:cNvPr id="128" name="Rectangle 127"/>
            <p:cNvSpPr/>
            <p:nvPr/>
          </p:nvSpPr>
          <p:spPr>
            <a:xfrm>
              <a:off x="4374292"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400" dirty="0">
                <a:solidFill>
                  <a:schemeClr val="tx1"/>
                </a:solidFill>
                <a:latin typeface="Seravek"/>
                <a:cs typeface="Seravek"/>
              </a:endParaRPr>
            </a:p>
          </p:txBody>
        </p:sp>
        <p:sp>
          <p:nvSpPr>
            <p:cNvPr id="129" name="Rectangle 128"/>
            <p:cNvSpPr/>
            <p:nvPr/>
          </p:nvSpPr>
          <p:spPr>
            <a:xfrm>
              <a:off x="4385169"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32" name="TextBox 131"/>
            <p:cNvSpPr txBox="1"/>
            <p:nvPr/>
          </p:nvSpPr>
          <p:spPr>
            <a:xfrm>
              <a:off x="4903472" y="1556770"/>
              <a:ext cx="995873" cy="344154"/>
            </a:xfrm>
            <a:prstGeom prst="rect">
              <a:avLst/>
            </a:prstGeom>
            <a:noFill/>
          </p:spPr>
          <p:txBody>
            <a:bodyPr wrap="none" rtlCol="0">
              <a:spAutoFit/>
            </a:bodyPr>
            <a:lstStyle/>
            <a:p>
              <a:r>
                <a:rPr lang="en-US" sz="2000" dirty="0" smtClean="0">
                  <a:latin typeface="Seravek"/>
                  <a:cs typeface="Seravek"/>
                </a:rPr>
                <a:t>Stage 2</a:t>
              </a:r>
              <a:endParaRPr lang="en-US" sz="2000" dirty="0">
                <a:latin typeface="Seravek"/>
                <a:cs typeface="Seravek"/>
              </a:endParaRPr>
            </a:p>
          </p:txBody>
        </p:sp>
        <p:sp>
          <p:nvSpPr>
            <p:cNvPr id="158" name="Rectangle 157"/>
            <p:cNvSpPr/>
            <p:nvPr/>
          </p:nvSpPr>
          <p:spPr>
            <a:xfrm>
              <a:off x="7568330"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400" dirty="0">
                <a:solidFill>
                  <a:schemeClr val="tx1"/>
                </a:solidFill>
                <a:latin typeface="Seravek"/>
                <a:cs typeface="Seravek"/>
              </a:endParaRPr>
            </a:p>
          </p:txBody>
        </p:sp>
        <p:sp>
          <p:nvSpPr>
            <p:cNvPr id="159" name="Rectangle 158"/>
            <p:cNvSpPr/>
            <p:nvPr/>
          </p:nvSpPr>
          <p:spPr>
            <a:xfrm>
              <a:off x="7579208"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2" name="TextBox 161"/>
            <p:cNvSpPr txBox="1"/>
            <p:nvPr/>
          </p:nvSpPr>
          <p:spPr>
            <a:xfrm>
              <a:off x="8019607" y="1556769"/>
              <a:ext cx="1031051" cy="400110"/>
            </a:xfrm>
            <a:prstGeom prst="rect">
              <a:avLst/>
            </a:prstGeom>
            <a:noFill/>
          </p:spPr>
          <p:txBody>
            <a:bodyPr wrap="none" rtlCol="0">
              <a:spAutoFit/>
            </a:bodyPr>
            <a:lstStyle/>
            <a:p>
              <a:r>
                <a:rPr lang="en-US" sz="2000" dirty="0" smtClean="0">
                  <a:latin typeface="Seravek"/>
                  <a:cs typeface="Seravek"/>
                </a:rPr>
                <a:t>Stage </a:t>
              </a:r>
              <a:r>
                <a:rPr lang="en-US" sz="2000" dirty="0">
                  <a:latin typeface="Seravek"/>
                  <a:cs typeface="Seravek"/>
                </a:rPr>
                <a:t>N</a:t>
              </a:r>
            </a:p>
          </p:txBody>
        </p:sp>
        <p:sp>
          <p:nvSpPr>
            <p:cNvPr id="125" name="Rectangle 124"/>
            <p:cNvSpPr/>
            <p:nvPr/>
          </p:nvSpPr>
          <p:spPr>
            <a:xfrm>
              <a:off x="673198" y="1794232"/>
              <a:ext cx="547372" cy="3209586"/>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400" dirty="0" smtClean="0">
                  <a:latin typeface="Seravek"/>
                  <a:cs typeface="Seravek"/>
                </a:rPr>
                <a:t>Parser</a:t>
              </a:r>
              <a:endParaRPr lang="en-US" dirty="0">
                <a:latin typeface="Seravek"/>
                <a:cs typeface="Seravek"/>
              </a:endParaRPr>
            </a:p>
          </p:txBody>
        </p:sp>
        <p:grpSp>
          <p:nvGrpSpPr>
            <p:cNvPr id="19" name="Group 18"/>
            <p:cNvGrpSpPr/>
            <p:nvPr/>
          </p:nvGrpSpPr>
          <p:grpSpPr>
            <a:xfrm>
              <a:off x="1821487" y="2347059"/>
              <a:ext cx="1613266" cy="1946882"/>
              <a:chOff x="2100666" y="2399016"/>
              <a:chExt cx="1613266" cy="1946882"/>
            </a:xfrm>
          </p:grpSpPr>
          <p:grpSp>
            <p:nvGrpSpPr>
              <p:cNvPr id="64" name="Group 63"/>
              <p:cNvGrpSpPr/>
              <p:nvPr/>
            </p:nvGrpSpPr>
            <p:grpSpPr>
              <a:xfrm>
                <a:off x="2100666" y="2410641"/>
                <a:ext cx="1065615" cy="1928067"/>
                <a:chOff x="2162575" y="3232150"/>
                <a:chExt cx="1042315" cy="2241548"/>
              </a:xfrm>
            </p:grpSpPr>
            <p:cxnSp>
              <p:nvCxnSpPr>
                <p:cNvPr id="288" name="Straight Arrow Connector 28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5" name="Rectangle 304"/>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400" dirty="0" smtClean="0">
                      <a:solidFill>
                        <a:schemeClr val="bg1"/>
                      </a:solidFill>
                      <a:latin typeface="Seravek" charset="0"/>
                      <a:ea typeface="Seravek" charset="0"/>
                      <a:cs typeface="Seravek" charset="0"/>
                    </a:rPr>
                    <a:t>Match</a:t>
                  </a:r>
                  <a:endParaRPr lang="en-US" sz="2400" dirty="0">
                    <a:solidFill>
                      <a:schemeClr val="bg1"/>
                    </a:solidFill>
                    <a:latin typeface="Seravek" charset="0"/>
                    <a:ea typeface="Seravek" charset="0"/>
                    <a:cs typeface="Seravek" charset="0"/>
                  </a:endParaRPr>
                </a:p>
              </p:txBody>
            </p:sp>
          </p:grpSp>
          <p:grpSp>
            <p:nvGrpSpPr>
              <p:cNvPr id="13" name="Group 12"/>
              <p:cNvGrpSpPr/>
              <p:nvPr/>
            </p:nvGrpSpPr>
            <p:grpSpPr>
              <a:xfrm>
                <a:off x="3160550" y="2399016"/>
                <a:ext cx="553382" cy="1946882"/>
                <a:chOff x="3431559" y="4468475"/>
                <a:chExt cx="553382" cy="1946882"/>
              </a:xfrm>
            </p:grpSpPr>
            <p:sp>
              <p:nvSpPr>
                <p:cNvPr id="130" name="Trapezoid 129"/>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200" dirty="0">
                    <a:solidFill>
                      <a:srgbClr val="000000"/>
                    </a:solidFill>
                    <a:latin typeface="Calibri"/>
                  </a:endParaRPr>
                </a:p>
              </p:txBody>
            </p:sp>
            <p:sp>
              <p:nvSpPr>
                <p:cNvPr id="7" name="TextBox 6"/>
                <p:cNvSpPr txBox="1"/>
                <p:nvPr/>
              </p:nvSpPr>
              <p:spPr>
                <a:xfrm rot="16200000">
                  <a:off x="3091543" y="5088104"/>
                  <a:ext cx="1219200" cy="461665"/>
                </a:xfrm>
                <a:prstGeom prst="rect">
                  <a:avLst/>
                </a:prstGeom>
                <a:noFill/>
              </p:spPr>
              <p:txBody>
                <a:bodyPr wrap="square" rtlCol="0">
                  <a:spAutoFit/>
                </a:bodyPr>
                <a:lstStyle/>
                <a:p>
                  <a:r>
                    <a:rPr lang="en-US" sz="2400" dirty="0" smtClean="0">
                      <a:latin typeface="Seravek" charset="0"/>
                      <a:ea typeface="Seravek" charset="0"/>
                      <a:cs typeface="Seravek" charset="0"/>
                    </a:rPr>
                    <a:t>Action</a:t>
                  </a:r>
                  <a:endParaRPr lang="en-US" sz="2400" dirty="0">
                    <a:latin typeface="Seravek" charset="0"/>
                    <a:ea typeface="Seravek" charset="0"/>
                    <a:cs typeface="Seravek" charset="0"/>
                  </a:endParaRPr>
                </a:p>
              </p:txBody>
            </p:sp>
          </p:grpSp>
        </p:grpSp>
        <p:grpSp>
          <p:nvGrpSpPr>
            <p:cNvPr id="134" name="Group 133"/>
            <p:cNvGrpSpPr/>
            <p:nvPr/>
          </p:nvGrpSpPr>
          <p:grpSpPr>
            <a:xfrm>
              <a:off x="4587648" y="2339869"/>
              <a:ext cx="1613266" cy="1946882"/>
              <a:chOff x="2100666" y="2399016"/>
              <a:chExt cx="1613266" cy="1946882"/>
            </a:xfrm>
          </p:grpSpPr>
          <p:grpSp>
            <p:nvGrpSpPr>
              <p:cNvPr id="135" name="Group 134"/>
              <p:cNvGrpSpPr/>
              <p:nvPr/>
            </p:nvGrpSpPr>
            <p:grpSpPr>
              <a:xfrm>
                <a:off x="2100666" y="2410641"/>
                <a:ext cx="1065615" cy="1928067"/>
                <a:chOff x="2162575" y="3232150"/>
                <a:chExt cx="1042315" cy="2241548"/>
              </a:xfrm>
            </p:grpSpPr>
            <p:cxnSp>
              <p:nvCxnSpPr>
                <p:cNvPr id="140" name="Straight Arrow Connector 139"/>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1" name="Rectangle 140"/>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400" dirty="0" smtClean="0">
                      <a:solidFill>
                        <a:schemeClr val="bg1"/>
                      </a:solidFill>
                      <a:latin typeface="Seravek" charset="0"/>
                      <a:ea typeface="Seravek" charset="0"/>
                      <a:cs typeface="Seravek" charset="0"/>
                    </a:rPr>
                    <a:t>Match</a:t>
                  </a:r>
                  <a:endParaRPr lang="en-US" sz="2400" dirty="0">
                    <a:solidFill>
                      <a:schemeClr val="bg1"/>
                    </a:solidFill>
                    <a:latin typeface="Seravek" charset="0"/>
                    <a:ea typeface="Seravek" charset="0"/>
                    <a:cs typeface="Seravek" charset="0"/>
                  </a:endParaRPr>
                </a:p>
              </p:txBody>
            </p:sp>
          </p:grpSp>
          <p:grpSp>
            <p:nvGrpSpPr>
              <p:cNvPr id="137" name="Group 136"/>
              <p:cNvGrpSpPr/>
              <p:nvPr/>
            </p:nvGrpSpPr>
            <p:grpSpPr>
              <a:xfrm>
                <a:off x="3160550" y="2399016"/>
                <a:ext cx="553382" cy="1946882"/>
                <a:chOff x="3431559" y="4468475"/>
                <a:chExt cx="553382" cy="1946882"/>
              </a:xfrm>
            </p:grpSpPr>
            <p:sp>
              <p:nvSpPr>
                <p:cNvPr id="138" name="Trapezoid 137"/>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200" dirty="0">
                    <a:solidFill>
                      <a:srgbClr val="000000"/>
                    </a:solidFill>
                    <a:latin typeface="Calibri"/>
                  </a:endParaRPr>
                </a:p>
              </p:txBody>
            </p:sp>
            <p:sp>
              <p:nvSpPr>
                <p:cNvPr id="139" name="TextBox 138"/>
                <p:cNvSpPr txBox="1"/>
                <p:nvPr/>
              </p:nvSpPr>
              <p:spPr>
                <a:xfrm rot="16200000">
                  <a:off x="3091543" y="5088104"/>
                  <a:ext cx="1219200" cy="461665"/>
                </a:xfrm>
                <a:prstGeom prst="rect">
                  <a:avLst/>
                </a:prstGeom>
                <a:noFill/>
              </p:spPr>
              <p:txBody>
                <a:bodyPr wrap="square" rtlCol="0">
                  <a:spAutoFit/>
                </a:bodyPr>
                <a:lstStyle/>
                <a:p>
                  <a:r>
                    <a:rPr lang="en-US" sz="2400" dirty="0" smtClean="0">
                      <a:latin typeface="Seravek" charset="0"/>
                      <a:ea typeface="Seravek" charset="0"/>
                      <a:cs typeface="Seravek" charset="0"/>
                    </a:rPr>
                    <a:t>Action</a:t>
                  </a:r>
                  <a:endParaRPr lang="en-US" sz="2400" dirty="0">
                    <a:latin typeface="Seravek" charset="0"/>
                    <a:ea typeface="Seravek" charset="0"/>
                    <a:cs typeface="Seravek" charset="0"/>
                  </a:endParaRPr>
                </a:p>
              </p:txBody>
            </p:sp>
          </p:grpSp>
        </p:grpSp>
        <p:grpSp>
          <p:nvGrpSpPr>
            <p:cNvPr id="142" name="Group 141"/>
            <p:cNvGrpSpPr/>
            <p:nvPr/>
          </p:nvGrpSpPr>
          <p:grpSpPr>
            <a:xfrm>
              <a:off x="7765357" y="2339869"/>
              <a:ext cx="1613266" cy="1946882"/>
              <a:chOff x="2100666" y="2399016"/>
              <a:chExt cx="1613266" cy="1946882"/>
            </a:xfrm>
          </p:grpSpPr>
          <p:grpSp>
            <p:nvGrpSpPr>
              <p:cNvPr id="143" name="Group 142"/>
              <p:cNvGrpSpPr/>
              <p:nvPr/>
            </p:nvGrpSpPr>
            <p:grpSpPr>
              <a:xfrm>
                <a:off x="2100666" y="2410641"/>
                <a:ext cx="1065615" cy="1928067"/>
                <a:chOff x="2162575" y="3232150"/>
                <a:chExt cx="1042315" cy="2241548"/>
              </a:xfrm>
            </p:grpSpPr>
            <p:cxnSp>
              <p:nvCxnSpPr>
                <p:cNvPr id="148" name="Straight Arrow Connector 14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400" dirty="0" smtClean="0">
                      <a:solidFill>
                        <a:schemeClr val="bg1"/>
                      </a:solidFill>
                      <a:latin typeface="Seravek" charset="0"/>
                      <a:ea typeface="Seravek" charset="0"/>
                      <a:cs typeface="Seravek" charset="0"/>
                    </a:rPr>
                    <a:t>Match</a:t>
                  </a:r>
                  <a:endParaRPr lang="en-US" sz="2400" dirty="0">
                    <a:solidFill>
                      <a:schemeClr val="bg1"/>
                    </a:solidFill>
                    <a:latin typeface="Seravek" charset="0"/>
                    <a:ea typeface="Seravek" charset="0"/>
                    <a:cs typeface="Seravek" charset="0"/>
                  </a:endParaRPr>
                </a:p>
              </p:txBody>
            </p:sp>
          </p:grpSp>
          <p:grpSp>
            <p:nvGrpSpPr>
              <p:cNvPr id="145" name="Group 144"/>
              <p:cNvGrpSpPr/>
              <p:nvPr/>
            </p:nvGrpSpPr>
            <p:grpSpPr>
              <a:xfrm>
                <a:off x="3160550" y="2399016"/>
                <a:ext cx="553382" cy="1946882"/>
                <a:chOff x="3431559" y="4468475"/>
                <a:chExt cx="553382" cy="1946882"/>
              </a:xfrm>
            </p:grpSpPr>
            <p:sp>
              <p:nvSpPr>
                <p:cNvPr id="146" name="Trapezoid 145"/>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200" dirty="0">
                    <a:solidFill>
                      <a:srgbClr val="000000"/>
                    </a:solidFill>
                    <a:latin typeface="Calibri"/>
                  </a:endParaRPr>
                </a:p>
              </p:txBody>
            </p:sp>
            <p:sp>
              <p:nvSpPr>
                <p:cNvPr id="147" name="TextBox 146"/>
                <p:cNvSpPr txBox="1"/>
                <p:nvPr/>
              </p:nvSpPr>
              <p:spPr>
                <a:xfrm rot="16200000">
                  <a:off x="3091543" y="5088104"/>
                  <a:ext cx="1219200" cy="461665"/>
                </a:xfrm>
                <a:prstGeom prst="rect">
                  <a:avLst/>
                </a:prstGeom>
                <a:noFill/>
              </p:spPr>
              <p:txBody>
                <a:bodyPr wrap="square" rtlCol="0">
                  <a:spAutoFit/>
                </a:bodyPr>
                <a:lstStyle/>
                <a:p>
                  <a:r>
                    <a:rPr lang="en-US" sz="2400" dirty="0" smtClean="0">
                      <a:latin typeface="Seravek" charset="0"/>
                      <a:ea typeface="Seravek" charset="0"/>
                      <a:cs typeface="Seravek" charset="0"/>
                    </a:rPr>
                    <a:t>Action</a:t>
                  </a:r>
                  <a:endParaRPr lang="en-US" sz="2400" dirty="0">
                    <a:latin typeface="Seravek" charset="0"/>
                    <a:ea typeface="Seravek" charset="0"/>
                    <a:cs typeface="Seravek" charset="0"/>
                  </a:endParaRPr>
                </a:p>
              </p:txBody>
            </p:sp>
          </p:grpSp>
        </p:grpSp>
      </p:grpSp>
      <p:grpSp>
        <p:nvGrpSpPr>
          <p:cNvPr id="178" name="Group 177"/>
          <p:cNvGrpSpPr/>
          <p:nvPr/>
        </p:nvGrpSpPr>
        <p:grpSpPr>
          <a:xfrm>
            <a:off x="10732509" y="2478740"/>
            <a:ext cx="524993" cy="1454942"/>
            <a:chOff x="6749312" y="3009900"/>
            <a:chExt cx="527796" cy="1790700"/>
          </a:xfrm>
        </p:grpSpPr>
        <p:grpSp>
          <p:nvGrpSpPr>
            <p:cNvPr id="180" name="Group 65"/>
            <p:cNvGrpSpPr/>
            <p:nvPr/>
          </p:nvGrpSpPr>
          <p:grpSpPr>
            <a:xfrm>
              <a:off x="6749319" y="3009900"/>
              <a:ext cx="527789" cy="298464"/>
              <a:chOff x="7660968" y="1751777"/>
              <a:chExt cx="1040580" cy="450645"/>
            </a:xfrm>
          </p:grpSpPr>
          <p:sp>
            <p:nvSpPr>
              <p:cNvPr id="193" name="Freeform 192"/>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4" name="Straight Connector 193"/>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70"/>
            <p:cNvGrpSpPr/>
            <p:nvPr/>
          </p:nvGrpSpPr>
          <p:grpSpPr>
            <a:xfrm>
              <a:off x="6749312" y="3511536"/>
              <a:ext cx="527788" cy="298464"/>
              <a:chOff x="7660968" y="1751777"/>
              <a:chExt cx="1040580" cy="450645"/>
            </a:xfrm>
          </p:grpSpPr>
          <p:sp>
            <p:nvSpPr>
              <p:cNvPr id="190" name="Freeform 18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1" name="Straight Connector 19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2" name="Group 65"/>
            <p:cNvGrpSpPr/>
            <p:nvPr/>
          </p:nvGrpSpPr>
          <p:grpSpPr>
            <a:xfrm>
              <a:off x="6749312" y="4006836"/>
              <a:ext cx="527788" cy="298464"/>
              <a:chOff x="7660968" y="1751777"/>
              <a:chExt cx="1040580" cy="450645"/>
            </a:xfrm>
          </p:grpSpPr>
          <p:sp>
            <p:nvSpPr>
              <p:cNvPr id="187" name="Freeform 186"/>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8" name="Straight Connector 187"/>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3" name="Group 70"/>
            <p:cNvGrpSpPr/>
            <p:nvPr/>
          </p:nvGrpSpPr>
          <p:grpSpPr>
            <a:xfrm>
              <a:off x="6749312" y="4502136"/>
              <a:ext cx="527788" cy="298464"/>
              <a:chOff x="7660968" y="1751777"/>
              <a:chExt cx="1040580" cy="450645"/>
            </a:xfrm>
          </p:grpSpPr>
          <p:sp>
            <p:nvSpPr>
              <p:cNvPr id="184" name="Freeform 18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5" name="Straight Connector 18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96" name="Rectangle 195"/>
          <p:cNvSpPr/>
          <p:nvPr/>
        </p:nvSpPr>
        <p:spPr>
          <a:xfrm>
            <a:off x="10052480" y="1721094"/>
            <a:ext cx="543542" cy="2868330"/>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400" dirty="0" err="1" smtClean="0">
                <a:latin typeface="Seravek"/>
                <a:cs typeface="Seravek"/>
              </a:rPr>
              <a:t>Deparser</a:t>
            </a:r>
            <a:endParaRPr lang="en-US" dirty="0">
              <a:latin typeface="Seravek"/>
              <a:cs typeface="Seravek"/>
            </a:endParaRPr>
          </a:p>
        </p:txBody>
      </p:sp>
      <p:sp>
        <p:nvSpPr>
          <p:cNvPr id="197" name="Right Arrow 196"/>
          <p:cNvSpPr/>
          <p:nvPr/>
        </p:nvSpPr>
        <p:spPr>
          <a:xfrm>
            <a:off x="11452377" y="3070348"/>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198" name="TextBox 197"/>
          <p:cNvSpPr txBox="1"/>
          <p:nvPr/>
        </p:nvSpPr>
        <p:spPr>
          <a:xfrm>
            <a:off x="11334310" y="2724247"/>
            <a:ext cx="677341" cy="410071"/>
          </a:xfrm>
          <a:prstGeom prst="rect">
            <a:avLst/>
          </a:prstGeom>
          <a:noFill/>
        </p:spPr>
        <p:txBody>
          <a:bodyPr wrap="none" lIns="130622" tIns="65311" rIns="130622" bIns="65311" rtlCol="0">
            <a:spAutoFit/>
          </a:bodyPr>
          <a:lstStyle/>
          <a:p>
            <a:r>
              <a:rPr lang="en-US" dirty="0" smtClean="0">
                <a:latin typeface="Seravek"/>
                <a:cs typeface="Seravek"/>
              </a:rPr>
              <a:t>Out</a:t>
            </a:r>
            <a:endParaRPr lang="en-US" dirty="0">
              <a:latin typeface="Seravek"/>
              <a:cs typeface="Seravek"/>
            </a:endParaRPr>
          </a:p>
        </p:txBody>
      </p:sp>
      <p:sp>
        <p:nvSpPr>
          <p:cNvPr id="199" name="TextBox 198"/>
          <p:cNvSpPr txBox="1"/>
          <p:nvPr/>
        </p:nvSpPr>
        <p:spPr>
          <a:xfrm>
            <a:off x="10616216" y="1956305"/>
            <a:ext cx="1007007" cy="400110"/>
          </a:xfrm>
          <a:prstGeom prst="rect">
            <a:avLst/>
          </a:prstGeom>
          <a:noFill/>
        </p:spPr>
        <p:txBody>
          <a:bodyPr wrap="none" rtlCol="0">
            <a:spAutoFit/>
          </a:bodyPr>
          <a:lstStyle/>
          <a:p>
            <a:r>
              <a:rPr lang="en-US" sz="2000" smtClean="0">
                <a:latin typeface="Seravek"/>
                <a:cs typeface="Seravek"/>
              </a:rPr>
              <a:t>Queues</a:t>
            </a:r>
            <a:endParaRPr lang="en-US" sz="2000" dirty="0">
              <a:latin typeface="Seravek"/>
              <a:cs typeface="Seravek"/>
            </a:endParaRPr>
          </a:p>
        </p:txBody>
      </p:sp>
      <p:grpSp>
        <p:nvGrpSpPr>
          <p:cNvPr id="36" name="Group 35"/>
          <p:cNvGrpSpPr/>
          <p:nvPr/>
        </p:nvGrpSpPr>
        <p:grpSpPr>
          <a:xfrm>
            <a:off x="1887006" y="4466959"/>
            <a:ext cx="1506655" cy="2152296"/>
            <a:chOff x="1887006" y="4466959"/>
            <a:chExt cx="1506655" cy="2152296"/>
          </a:xfrm>
        </p:grpSpPr>
        <p:sp>
          <p:nvSpPr>
            <p:cNvPr id="200" name="Rectangle 199"/>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1</a:t>
              </a:r>
              <a:endParaRPr lang="en-US" sz="2400" dirty="0">
                <a:solidFill>
                  <a:schemeClr val="tx1"/>
                </a:solidFill>
                <a:latin typeface="Seravek" charset="0"/>
                <a:ea typeface="Seravek" charset="0"/>
                <a:cs typeface="Seravek" charset="0"/>
              </a:endParaRPr>
            </a:p>
          </p:txBody>
        </p:sp>
        <p:cxnSp>
          <p:nvCxnSpPr>
            <p:cNvPr id="213" name="Straight Arrow Connector 212"/>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4613902" y="4466959"/>
            <a:ext cx="1506655" cy="2152296"/>
            <a:chOff x="1887006" y="4466959"/>
            <a:chExt cx="1506655" cy="2152296"/>
          </a:xfrm>
        </p:grpSpPr>
        <p:sp>
          <p:nvSpPr>
            <p:cNvPr id="223" name="Rectangle 222"/>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2</a:t>
              </a:r>
            </a:p>
          </p:txBody>
        </p:sp>
        <p:cxnSp>
          <p:nvCxnSpPr>
            <p:cNvPr id="224" name="Straight Arrow Connector 223"/>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7758468" y="4466959"/>
            <a:ext cx="1506655" cy="2152296"/>
            <a:chOff x="1887006" y="4466959"/>
            <a:chExt cx="1506655" cy="2152296"/>
          </a:xfrm>
        </p:grpSpPr>
        <p:sp>
          <p:nvSpPr>
            <p:cNvPr id="226" name="Rectangle 225"/>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N</a:t>
              </a:r>
            </a:p>
          </p:txBody>
        </p:sp>
        <p:cxnSp>
          <p:nvCxnSpPr>
            <p:cNvPr id="227" name="Straight Arrow Connector 226"/>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6591789" y="5775287"/>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229" name="Right Arrow 228"/>
          <p:cNvSpPr/>
          <p:nvPr/>
        </p:nvSpPr>
        <p:spPr>
          <a:xfrm>
            <a:off x="154715" y="3076460"/>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230" name="TextBox 229"/>
          <p:cNvSpPr txBox="1"/>
          <p:nvPr/>
        </p:nvSpPr>
        <p:spPr>
          <a:xfrm>
            <a:off x="83526" y="2748683"/>
            <a:ext cx="471021" cy="410071"/>
          </a:xfrm>
          <a:prstGeom prst="rect">
            <a:avLst/>
          </a:prstGeom>
          <a:noFill/>
        </p:spPr>
        <p:txBody>
          <a:bodyPr wrap="none" lIns="130622" tIns="65311" rIns="130622" bIns="65311" rtlCol="0">
            <a:spAutoFit/>
          </a:bodyPr>
          <a:lstStyle/>
          <a:p>
            <a:r>
              <a:rPr lang="en-US" dirty="0" smtClean="0">
                <a:latin typeface="Seravek"/>
                <a:cs typeface="Seravek"/>
              </a:rPr>
              <a:t>In</a:t>
            </a:r>
            <a:endParaRPr lang="en-US" dirty="0">
              <a:latin typeface="Seravek"/>
              <a:cs typeface="Seravek"/>
            </a:endParaRPr>
          </a:p>
        </p:txBody>
      </p:sp>
      <p:sp>
        <p:nvSpPr>
          <p:cNvPr id="231" name="U-Turn Arrow 230"/>
          <p:cNvSpPr/>
          <p:nvPr/>
        </p:nvSpPr>
        <p:spPr>
          <a:xfrm flipV="1">
            <a:off x="2321120" y="4401933"/>
            <a:ext cx="755813" cy="957003"/>
          </a:xfrm>
          <a:prstGeom prst="uturnArrow">
            <a:avLst>
              <a:gd name="adj1" fmla="val 15798"/>
              <a:gd name="adj2" fmla="val 21055"/>
              <a:gd name="adj3" fmla="val 20079"/>
              <a:gd name="adj4" fmla="val 43750"/>
              <a:gd name="adj5" fmla="val 100000"/>
            </a:avLst>
          </a:prstGeom>
          <a:gradFill flip="none" rotWithShape="1">
            <a:gsLst>
              <a:gs pos="0">
                <a:srgbClr val="FF7E77"/>
              </a:gs>
              <a:gs pos="50000">
                <a:schemeClr val="dk1">
                  <a:lumMod val="105000"/>
                  <a:satMod val="103000"/>
                  <a:tint val="73000"/>
                </a:schemeClr>
              </a:gs>
              <a:gs pos="100000">
                <a:schemeClr val="dk1">
                  <a:lumMod val="105000"/>
                  <a:satMod val="109000"/>
                  <a:tint val="81000"/>
                </a:schemeClr>
              </a:gs>
            </a:gsLst>
            <a:lin ang="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33" name="Rectangle 232"/>
          <p:cNvSpPr/>
          <p:nvPr/>
        </p:nvSpPr>
        <p:spPr>
          <a:xfrm rot="5400000">
            <a:off x="2156145" y="3721515"/>
            <a:ext cx="362257" cy="1004063"/>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200" dirty="0" smtClean="0">
                <a:solidFill>
                  <a:schemeClr val="tx1"/>
                </a:solidFill>
                <a:latin typeface="Seravek"/>
                <a:cs typeface="Seravek"/>
              </a:rPr>
              <a:t> keys</a:t>
            </a:r>
            <a:endParaRPr lang="en-US" sz="2200" dirty="0">
              <a:solidFill>
                <a:schemeClr val="tx1"/>
              </a:solidFill>
              <a:latin typeface="Seravek"/>
              <a:cs typeface="Seravek"/>
            </a:endParaRPr>
          </a:p>
        </p:txBody>
      </p:sp>
      <p:sp>
        <p:nvSpPr>
          <p:cNvPr id="18" name="Rectangle 17"/>
          <p:cNvSpPr/>
          <p:nvPr/>
        </p:nvSpPr>
        <p:spPr>
          <a:xfrm>
            <a:off x="-662883" y="1977030"/>
            <a:ext cx="520709" cy="2312915"/>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800" dirty="0" smtClean="0">
                <a:solidFill>
                  <a:schemeClr val="tx1"/>
                </a:solidFill>
                <a:latin typeface="Seravek"/>
                <a:cs typeface="Seravek"/>
              </a:rPr>
              <a:t> </a:t>
            </a:r>
            <a:r>
              <a:rPr lang="en-US" sz="2800" dirty="0" err="1" smtClean="0">
                <a:solidFill>
                  <a:schemeClr val="tx1"/>
                </a:solidFill>
                <a:latin typeface="Seravek"/>
                <a:cs typeface="Seravek"/>
              </a:rPr>
              <a:t>Pkt</a:t>
            </a:r>
            <a:r>
              <a:rPr lang="en-US" sz="2800" dirty="0" smtClean="0">
                <a:solidFill>
                  <a:schemeClr val="tx1"/>
                </a:solidFill>
                <a:latin typeface="Seravek"/>
                <a:cs typeface="Seravek"/>
              </a:rPr>
              <a:t> Header</a:t>
            </a:r>
            <a:endParaRPr lang="en-US" sz="2800" dirty="0">
              <a:solidFill>
                <a:schemeClr val="tx1"/>
              </a:solidFill>
              <a:latin typeface="Seravek"/>
              <a:cs typeface="Seravek"/>
            </a:endParaRPr>
          </a:p>
        </p:txBody>
      </p:sp>
      <p:sp>
        <p:nvSpPr>
          <p:cNvPr id="251" name="Rectangle 250"/>
          <p:cNvSpPr/>
          <p:nvPr/>
        </p:nvSpPr>
        <p:spPr>
          <a:xfrm rot="5400000">
            <a:off x="2780423" y="5227642"/>
            <a:ext cx="362257" cy="909450"/>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200" dirty="0" smtClean="0">
                <a:solidFill>
                  <a:schemeClr val="bg1"/>
                </a:solidFill>
                <a:latin typeface="Seravek"/>
                <a:cs typeface="Seravek"/>
              </a:rPr>
              <a:t>results</a:t>
            </a:r>
            <a:endParaRPr lang="en-US" sz="2200" dirty="0">
              <a:solidFill>
                <a:schemeClr val="bg1"/>
              </a:solidFill>
              <a:latin typeface="Seravek"/>
              <a:cs typeface="Seravek"/>
            </a:endParaRPr>
          </a:p>
        </p:txBody>
      </p:sp>
      <p:sp>
        <p:nvSpPr>
          <p:cNvPr id="253" name="U-Turn Arrow 252"/>
          <p:cNvSpPr/>
          <p:nvPr/>
        </p:nvSpPr>
        <p:spPr>
          <a:xfrm flipV="1">
            <a:off x="5039004" y="4338444"/>
            <a:ext cx="755813" cy="957003"/>
          </a:xfrm>
          <a:prstGeom prst="uturnArrow">
            <a:avLst>
              <a:gd name="adj1" fmla="val 15798"/>
              <a:gd name="adj2" fmla="val 21055"/>
              <a:gd name="adj3" fmla="val 20079"/>
              <a:gd name="adj4" fmla="val 43750"/>
              <a:gd name="adj5" fmla="val 100000"/>
            </a:avLst>
          </a:prstGeom>
          <a:gradFill flip="none" rotWithShape="1">
            <a:gsLst>
              <a:gs pos="0">
                <a:srgbClr val="FF7E77"/>
              </a:gs>
              <a:gs pos="50000">
                <a:schemeClr val="dk1">
                  <a:lumMod val="105000"/>
                  <a:satMod val="103000"/>
                  <a:tint val="73000"/>
                </a:schemeClr>
              </a:gs>
              <a:gs pos="100000">
                <a:schemeClr val="dk1">
                  <a:lumMod val="105000"/>
                  <a:satMod val="109000"/>
                  <a:tint val="81000"/>
                </a:schemeClr>
              </a:gs>
            </a:gsLst>
            <a:lin ang="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63" name="U-Turn Arrow 262"/>
          <p:cNvSpPr/>
          <p:nvPr/>
        </p:nvSpPr>
        <p:spPr>
          <a:xfrm flipV="1">
            <a:off x="8178769" y="4341123"/>
            <a:ext cx="755813" cy="957003"/>
          </a:xfrm>
          <a:prstGeom prst="uturnArrow">
            <a:avLst>
              <a:gd name="adj1" fmla="val 15798"/>
              <a:gd name="adj2" fmla="val 21055"/>
              <a:gd name="adj3" fmla="val 20079"/>
              <a:gd name="adj4" fmla="val 43750"/>
              <a:gd name="adj5" fmla="val 100000"/>
            </a:avLst>
          </a:prstGeom>
          <a:gradFill flip="none" rotWithShape="1">
            <a:gsLst>
              <a:gs pos="0">
                <a:srgbClr val="FF7E77"/>
              </a:gs>
              <a:gs pos="50000">
                <a:schemeClr val="dk1">
                  <a:lumMod val="105000"/>
                  <a:satMod val="103000"/>
                  <a:tint val="73000"/>
                </a:schemeClr>
              </a:gs>
              <a:gs pos="100000">
                <a:schemeClr val="dk1">
                  <a:lumMod val="105000"/>
                  <a:satMod val="109000"/>
                  <a:tint val="81000"/>
                </a:schemeClr>
              </a:gs>
            </a:gsLst>
            <a:lin ang="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37" name="Rectangle 36"/>
          <p:cNvSpPr/>
          <p:nvPr/>
        </p:nvSpPr>
        <p:spPr>
          <a:xfrm>
            <a:off x="3662196" y="1550301"/>
            <a:ext cx="8529805" cy="509540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1279149" y="1980927"/>
            <a:ext cx="520709" cy="2312915"/>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800" dirty="0" smtClean="0">
                <a:solidFill>
                  <a:schemeClr val="tx1"/>
                </a:solidFill>
                <a:latin typeface="Seravek"/>
                <a:cs typeface="Seravek"/>
              </a:rPr>
              <a:t> </a:t>
            </a:r>
            <a:r>
              <a:rPr lang="en-US" sz="2800" dirty="0" err="1" smtClean="0">
                <a:solidFill>
                  <a:schemeClr val="tx1"/>
                </a:solidFill>
                <a:latin typeface="Seravek"/>
                <a:cs typeface="Seravek"/>
              </a:rPr>
              <a:t>Pkt</a:t>
            </a:r>
            <a:r>
              <a:rPr lang="en-US" sz="2800" dirty="0" smtClean="0">
                <a:solidFill>
                  <a:schemeClr val="tx1"/>
                </a:solidFill>
                <a:latin typeface="Seravek"/>
                <a:cs typeface="Seravek"/>
              </a:rPr>
              <a:t> Header</a:t>
            </a:r>
            <a:endParaRPr lang="en-US" sz="2800" dirty="0">
              <a:solidFill>
                <a:schemeClr val="tx1"/>
              </a:solidFill>
              <a:latin typeface="Seravek"/>
              <a:cs typeface="Seravek"/>
            </a:endParaRPr>
          </a:p>
        </p:txBody>
      </p:sp>
      <p:sp>
        <p:nvSpPr>
          <p:cNvPr id="274" name="Rectangle 273"/>
          <p:cNvSpPr/>
          <p:nvPr/>
        </p:nvSpPr>
        <p:spPr>
          <a:xfrm>
            <a:off x="6374672" y="1417143"/>
            <a:ext cx="8536287" cy="53043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253"/>
          <p:cNvGrpSpPr/>
          <p:nvPr/>
        </p:nvGrpSpPr>
        <p:grpSpPr>
          <a:xfrm>
            <a:off x="6221365" y="1976513"/>
            <a:ext cx="520252" cy="2312915"/>
            <a:chOff x="3924300" y="3162300"/>
            <a:chExt cx="609600" cy="2743200"/>
          </a:xfrm>
        </p:grpSpPr>
        <p:sp>
          <p:nvSpPr>
            <p:cNvPr id="255" name="Rectangle 254"/>
            <p:cNvSpPr/>
            <p:nvPr/>
          </p:nvSpPr>
          <p:spPr>
            <a:xfrm>
              <a:off x="3924300" y="3162300"/>
              <a:ext cx="609600" cy="2743200"/>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800" dirty="0">
                <a:solidFill>
                  <a:schemeClr val="tx1"/>
                </a:solidFill>
                <a:latin typeface="Seravek"/>
                <a:cs typeface="Seravek"/>
              </a:endParaRPr>
            </a:p>
          </p:txBody>
        </p:sp>
        <p:cxnSp>
          <p:nvCxnSpPr>
            <p:cNvPr id="256" name="Straight Connector 255"/>
            <p:cNvCxnSpPr/>
            <p:nvPr/>
          </p:nvCxnSpPr>
          <p:spPr>
            <a:xfrm>
              <a:off x="3924300" y="35052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924300" y="38481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924300" y="41910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3924300" y="45339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3924300" y="48768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3924300" y="52197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3924300" y="55626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3470579" y="1976514"/>
            <a:ext cx="520252" cy="2312915"/>
            <a:chOff x="3924300" y="3162300"/>
            <a:chExt cx="609600" cy="2743200"/>
          </a:xfrm>
        </p:grpSpPr>
        <p:sp>
          <p:nvSpPr>
            <p:cNvPr id="216" name="Rectangle 215"/>
            <p:cNvSpPr/>
            <p:nvPr/>
          </p:nvSpPr>
          <p:spPr>
            <a:xfrm>
              <a:off x="3924300" y="3162300"/>
              <a:ext cx="609600" cy="2743200"/>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800" dirty="0">
                <a:solidFill>
                  <a:schemeClr val="tx1"/>
                </a:solidFill>
                <a:latin typeface="Seravek"/>
                <a:cs typeface="Seravek"/>
              </a:endParaRPr>
            </a:p>
          </p:txBody>
        </p:sp>
        <p:cxnSp>
          <p:nvCxnSpPr>
            <p:cNvPr id="22" name="Straight Connector 21"/>
            <p:cNvCxnSpPr/>
            <p:nvPr/>
          </p:nvCxnSpPr>
          <p:spPr>
            <a:xfrm>
              <a:off x="3924300" y="35052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3924300" y="38481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3924300" y="41910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3924300" y="45339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3924300" y="48768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3924300" y="52197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3924300" y="55626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72051258"/>
      </p:ext>
    </p:extLst>
  </p:cSld>
  <p:clrMapOvr>
    <a:masterClrMapping/>
  </p:clrMapOvr>
  <mc:AlternateContent xmlns:mc="http://schemas.openxmlformats.org/markup-compatibility/2006" xmlns:p14="http://schemas.microsoft.com/office/powerpoint/2010/main">
    <mc:Choice Requires="p14">
      <p:transition spd="slow" p14:dur="2000" advTm="52444"/>
    </mc:Choice>
    <mc:Fallback xmlns="">
      <p:transition spd="slow" advTm="52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04 0.00069 L 0.15937 0.00069 " pathEditMode="relative" rAng="0" ptsTypes="AA">
                                      <p:cBhvr>
                                        <p:cTn id="6" dur="1000" fill="hold"/>
                                        <p:tgtEl>
                                          <p:spTgt spid="18"/>
                                        </p:tgtEl>
                                        <p:attrNameLst>
                                          <p:attrName>ppt_x</p:attrName>
                                          <p:attrName>ppt_y</p:attrName>
                                        </p:attrNameLst>
                                      </p:cBhvr>
                                      <p:rCtr x="7917" y="0"/>
                                    </p:animMotion>
                                  </p:childTnLst>
                                </p:cTn>
                              </p:par>
                            </p:childTnLst>
                          </p:cTn>
                        </p:par>
                        <p:par>
                          <p:cTn id="7" fill="hold">
                            <p:stCondLst>
                              <p:cond delay="10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ntr" presetSubtype="0" fill="hold" grpId="1" nodeType="withEffect">
                                  <p:stCondLst>
                                    <p:cond delay="0"/>
                                  </p:stCondLst>
                                  <p:childTnLst>
                                    <p:set>
                                      <p:cBhvr>
                                        <p:cTn id="11" dur="1" fill="hold">
                                          <p:stCondLst>
                                            <p:cond delay="0"/>
                                          </p:stCondLst>
                                        </p:cTn>
                                        <p:tgtEl>
                                          <p:spTgt spid="25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wipe(up)">
                                      <p:cBhvr>
                                        <p:cTn id="18" dur="500"/>
                                        <p:tgtEl>
                                          <p:spTgt spid="2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33333E-6 -7.40741E-7 L 3.33333E-6 0.21528 " pathEditMode="relative" rAng="0" ptsTypes="AA">
                                      <p:cBhvr>
                                        <p:cTn id="22" dur="500" fill="hold"/>
                                        <p:tgtEl>
                                          <p:spTgt spid="233"/>
                                        </p:tgtEl>
                                        <p:attrNameLst>
                                          <p:attrName>ppt_x</p:attrName>
                                          <p:attrName>ppt_y</p:attrName>
                                        </p:attrNameLst>
                                      </p:cBhvr>
                                      <p:rCtr x="0" y="10764"/>
                                    </p:animMotion>
                                  </p:childTnLst>
                                </p:cTn>
                              </p:par>
                              <p:par>
                                <p:cTn id="23" presetID="10" presetClass="exit" presetSubtype="0" fill="hold" grpId="2" nodeType="withEffect">
                                  <p:stCondLst>
                                    <p:cond delay="0"/>
                                  </p:stCondLst>
                                  <p:childTnLst>
                                    <p:animEffect transition="out" filter="fade">
                                      <p:cBhvr>
                                        <p:cTn id="24" dur="500"/>
                                        <p:tgtEl>
                                          <p:spTgt spid="233"/>
                                        </p:tgtEl>
                                      </p:cBhvr>
                                    </p:animEffect>
                                    <p:set>
                                      <p:cBhvr>
                                        <p:cTn id="25" dur="1" fill="hold">
                                          <p:stCondLst>
                                            <p:cond delay="499"/>
                                          </p:stCondLst>
                                        </p:cTn>
                                        <p:tgtEl>
                                          <p:spTgt spid="233"/>
                                        </p:tgtEl>
                                        <p:attrNameLst>
                                          <p:attrName>style.visibility</p:attrName>
                                        </p:attrNameLst>
                                      </p:cBhvr>
                                      <p:to>
                                        <p:strVal val="hidden"/>
                                      </p:to>
                                    </p:set>
                                  </p:childTnLst>
                                </p:cTn>
                              </p:par>
                              <p:par>
                                <p:cTn id="26" presetID="10" presetClass="entr" presetSubtype="0" fill="hold" grpId="0" nodeType="withEffect">
                                  <p:stCondLst>
                                    <p:cond delay="250"/>
                                  </p:stCondLst>
                                  <p:childTnLst>
                                    <p:set>
                                      <p:cBhvr>
                                        <p:cTn id="27" dur="1" fill="hold">
                                          <p:stCondLst>
                                            <p:cond delay="0"/>
                                          </p:stCondLst>
                                        </p:cTn>
                                        <p:tgtEl>
                                          <p:spTgt spid="231"/>
                                        </p:tgtEl>
                                        <p:attrNameLst>
                                          <p:attrName>style.visibility</p:attrName>
                                        </p:attrNameLst>
                                      </p:cBhvr>
                                      <p:to>
                                        <p:strVal val="visible"/>
                                      </p:to>
                                    </p:set>
                                    <p:animEffect transition="in" filter="fade">
                                      <p:cBhvr>
                                        <p:cTn id="28" dur="750"/>
                                        <p:tgtEl>
                                          <p:spTgt spid="231"/>
                                        </p:tgtEl>
                                      </p:cBhvr>
                                    </p:animEffect>
                                  </p:childTnLst>
                                </p:cTn>
                              </p:par>
                              <p:par>
                                <p:cTn id="29" presetID="10" presetClass="entr" presetSubtype="0" fill="hold" grpId="1" nodeType="withEffect">
                                  <p:stCondLst>
                                    <p:cond delay="500"/>
                                  </p:stCondLst>
                                  <p:childTnLst>
                                    <p:set>
                                      <p:cBhvr>
                                        <p:cTn id="30" dur="1" fill="hold">
                                          <p:stCondLst>
                                            <p:cond delay="0"/>
                                          </p:stCondLst>
                                        </p:cTn>
                                        <p:tgtEl>
                                          <p:spTgt spid="251"/>
                                        </p:tgtEl>
                                        <p:attrNameLst>
                                          <p:attrName>style.visibility</p:attrName>
                                        </p:attrNameLst>
                                      </p:cBhvr>
                                      <p:to>
                                        <p:strVal val="visible"/>
                                      </p:to>
                                    </p:set>
                                    <p:animEffect transition="in" filter="fade">
                                      <p:cBhvr>
                                        <p:cTn id="31" dur="500"/>
                                        <p:tgtEl>
                                          <p:spTgt spid="251"/>
                                        </p:tgtEl>
                                      </p:cBhvr>
                                    </p:animEffect>
                                  </p:childTnLst>
                                </p:cTn>
                              </p:par>
                              <p:par>
                                <p:cTn id="32" presetID="42" presetClass="path" presetSubtype="0" accel="50000" decel="50000" fill="hold" grpId="0" nodeType="withEffect">
                                  <p:stCondLst>
                                    <p:cond delay="500"/>
                                  </p:stCondLst>
                                  <p:childTnLst>
                                    <p:animMotion origin="layout" path="M 0.00013 0.00023 L -0.00013 -0.21342 " pathEditMode="relative" rAng="0" ptsTypes="AA">
                                      <p:cBhvr>
                                        <p:cTn id="33" dur="500" fill="hold"/>
                                        <p:tgtEl>
                                          <p:spTgt spid="251"/>
                                        </p:tgtEl>
                                        <p:attrNameLst>
                                          <p:attrName>ppt_x</p:attrName>
                                          <p:attrName>ppt_y</p:attrName>
                                        </p:attrNameLst>
                                      </p:cBhvr>
                                      <p:rCtr x="-13" y="-10694"/>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2.08333E-6 2.59259E-6 L 0.18047 2.59259E-6 " pathEditMode="relative" rAng="0" ptsTypes="AA">
                                      <p:cBhvr>
                                        <p:cTn id="37" dur="1000" fill="hold"/>
                                        <p:tgtEl>
                                          <p:spTgt spid="252"/>
                                        </p:tgtEl>
                                        <p:attrNameLst>
                                          <p:attrName>ppt_x</p:attrName>
                                          <p:attrName>ppt_y</p:attrName>
                                        </p:attrNameLst>
                                      </p:cBhvr>
                                      <p:rCtr x="9023" y="0"/>
                                    </p:animMotion>
                                  </p:childTnLst>
                                </p:cTn>
                              </p:par>
                            </p:childTnLst>
                          </p:cTn>
                        </p:par>
                        <p:par>
                          <p:cTn id="38" fill="hold">
                            <p:stCondLst>
                              <p:cond delay="1000"/>
                            </p:stCondLst>
                            <p:childTnLst>
                              <p:par>
                                <p:cTn id="39" presetID="1" presetClass="exit" presetSubtype="0" fill="hold" grpId="2" nodeType="afterEffect">
                                  <p:stCondLst>
                                    <p:cond delay="0"/>
                                  </p:stCondLst>
                                  <p:childTnLst>
                                    <p:set>
                                      <p:cBhvr>
                                        <p:cTn id="40" dur="1" fill="hold">
                                          <p:stCondLst>
                                            <p:cond delay="0"/>
                                          </p:stCondLst>
                                        </p:cTn>
                                        <p:tgtEl>
                                          <p:spTgt spid="25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2" nodeType="clickEffect">
                                  <p:stCondLst>
                                    <p:cond delay="0"/>
                                  </p:stCondLst>
                                  <p:childTnLst>
                                    <p:animEffect transition="out" filter="fade">
                                      <p:cBhvr>
                                        <p:cTn id="46" dur="500"/>
                                        <p:tgtEl>
                                          <p:spTgt spid="251"/>
                                        </p:tgtEl>
                                      </p:cBhvr>
                                    </p:animEffect>
                                    <p:set>
                                      <p:cBhvr>
                                        <p:cTn id="47" dur="1" fill="hold">
                                          <p:stCondLst>
                                            <p:cond delay="499"/>
                                          </p:stCondLst>
                                        </p:cTn>
                                        <p:tgtEl>
                                          <p:spTgt spid="25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7"/>
                                        </p:tgtEl>
                                        <p:attrNameLst>
                                          <p:attrName>style.visibility</p:attrName>
                                        </p:attrNameLst>
                                      </p:cBhvr>
                                      <p:to>
                                        <p:strVal val="hidden"/>
                                      </p:to>
                                    </p:set>
                                  </p:childTnLst>
                                </p:cTn>
                              </p:par>
                              <p:par>
                                <p:cTn id="50" presetID="1" presetClass="entr" presetSubtype="0" fill="hold" grpId="1" nodeType="withEffect">
                                  <p:stCondLst>
                                    <p:cond delay="0"/>
                                  </p:stCondLst>
                                  <p:childTnLst>
                                    <p:set>
                                      <p:cBhvr>
                                        <p:cTn id="51" dur="1" fill="hold">
                                          <p:stCondLst>
                                            <p:cond delay="0"/>
                                          </p:stCondLst>
                                        </p:cTn>
                                        <p:tgtEl>
                                          <p:spTgt spid="274"/>
                                        </p:tgtEl>
                                        <p:attrNameLst>
                                          <p:attrName>style.visibility</p:attrName>
                                        </p:attrNameLst>
                                      </p:cBhvr>
                                      <p:to>
                                        <p:strVal val="visible"/>
                                      </p:to>
                                    </p:set>
                                  </p:childTnLst>
                                </p:cTn>
                              </p:par>
                              <p:par>
                                <p:cTn id="52" presetID="42" presetClass="path" presetSubtype="0" accel="50000" decel="50000" fill="hold" nodeType="withEffect">
                                  <p:stCondLst>
                                    <p:cond delay="0"/>
                                  </p:stCondLst>
                                  <p:childTnLst>
                                    <p:animMotion origin="layout" path="M 4.16667E-7 0.00093 L 0.22565 0.00023 " pathEditMode="relative" rAng="0" ptsTypes="AA">
                                      <p:cBhvr>
                                        <p:cTn id="53" dur="1000" fill="hold"/>
                                        <p:tgtEl>
                                          <p:spTgt spid="23"/>
                                        </p:tgtEl>
                                        <p:attrNameLst>
                                          <p:attrName>ppt_x</p:attrName>
                                          <p:attrName>ppt_y</p:attrName>
                                        </p:attrNameLst>
                                      </p:cBhvr>
                                      <p:rCtr x="11276" y="-46"/>
                                    </p:animMotion>
                                  </p:childTnLst>
                                </p:cTn>
                              </p:par>
                              <p:par>
                                <p:cTn id="54" presetID="10" presetClass="entr" presetSubtype="0" fill="hold" grpId="0" nodeType="withEffect">
                                  <p:stCondLst>
                                    <p:cond delay="250"/>
                                  </p:stCondLst>
                                  <p:childTnLst>
                                    <p:set>
                                      <p:cBhvr>
                                        <p:cTn id="55" dur="1" fill="hold">
                                          <p:stCondLst>
                                            <p:cond delay="0"/>
                                          </p:stCondLst>
                                        </p:cTn>
                                        <p:tgtEl>
                                          <p:spTgt spid="253"/>
                                        </p:tgtEl>
                                        <p:attrNameLst>
                                          <p:attrName>style.visibility</p:attrName>
                                        </p:attrNameLst>
                                      </p:cBhvr>
                                      <p:to>
                                        <p:strVal val="visible"/>
                                      </p:to>
                                    </p:set>
                                    <p:animEffect transition="in" filter="fade">
                                      <p:cBhvr>
                                        <p:cTn id="56" dur="750"/>
                                        <p:tgtEl>
                                          <p:spTgt spid="25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54"/>
                                        </p:tgtEl>
                                        <p:attrNameLst>
                                          <p:attrName>style.visibility</p:attrName>
                                        </p:attrNameLst>
                                      </p:cBhvr>
                                      <p:to>
                                        <p:strVal val="visible"/>
                                      </p:to>
                                    </p:set>
                                  </p:childTnLst>
                                </p:cTn>
                              </p:par>
                              <p:par>
                                <p:cTn id="63" presetID="42" presetClass="path" presetSubtype="0" accel="50000" decel="50000" fill="hold" nodeType="withEffect">
                                  <p:stCondLst>
                                    <p:cond delay="0"/>
                                  </p:stCondLst>
                                  <p:childTnLst>
                                    <p:animMotion origin="layout" path="M -6.25E-7 0.00093 L 0.49375 0.00093 " pathEditMode="relative" rAng="0" ptsTypes="AA">
                                      <p:cBhvr>
                                        <p:cTn id="64" dur="1500" fill="hold"/>
                                        <p:tgtEl>
                                          <p:spTgt spid="254"/>
                                        </p:tgtEl>
                                        <p:attrNameLst>
                                          <p:attrName>ppt_x</p:attrName>
                                          <p:attrName>ppt_y</p:attrName>
                                        </p:attrNameLst>
                                      </p:cBhvr>
                                      <p:rCtr x="24688" y="0"/>
                                    </p:animMotion>
                                  </p:childTnLst>
                                </p:cTn>
                              </p:par>
                              <p:par>
                                <p:cTn id="65" presetID="10" presetClass="entr" presetSubtype="0" fill="hold" grpId="0" nodeType="withEffect">
                                  <p:stCondLst>
                                    <p:cond delay="25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750"/>
                                        <p:tgtEl>
                                          <p:spTgt spid="263"/>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74"/>
                                        </p:tgtEl>
                                        <p:attrNameLst>
                                          <p:attrName>style.visibility</p:attrName>
                                        </p:attrNameLst>
                                      </p:cBhvr>
                                      <p:to>
                                        <p:strVal val="visible"/>
                                      </p:to>
                                    </p:set>
                                  </p:childTnLst>
                                </p:cTn>
                              </p:par>
                              <p:par>
                                <p:cTn id="70" presetID="1" presetClass="exit" presetSubtype="0" fill="hold" grpId="2" nodeType="withEffect">
                                  <p:stCondLst>
                                    <p:cond delay="0"/>
                                  </p:stCondLst>
                                  <p:childTnLst>
                                    <p:set>
                                      <p:cBhvr>
                                        <p:cTn id="71" dur="1" fill="hold">
                                          <p:stCondLst>
                                            <p:cond delay="0"/>
                                          </p:stCondLst>
                                        </p:cTn>
                                        <p:tgtEl>
                                          <p:spTgt spid="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3" grpId="0" animBg="1"/>
      <p:bldP spid="233" grpId="1" animBg="1"/>
      <p:bldP spid="233" grpId="2" animBg="1"/>
      <p:bldP spid="18" grpId="0" animBg="1"/>
      <p:bldP spid="18" grpId="1" animBg="1"/>
      <p:bldP spid="251" grpId="0" animBg="1"/>
      <p:bldP spid="251" grpId="1" animBg="1"/>
      <p:bldP spid="251" grpId="2" animBg="1"/>
      <p:bldP spid="253" grpId="0" animBg="1"/>
      <p:bldP spid="263" grpId="0" animBg="1"/>
      <p:bldP spid="37" grpId="0" animBg="1"/>
      <p:bldP spid="37" grpId="1" animBg="1"/>
      <p:bldP spid="252" grpId="0" animBg="1"/>
      <p:bldP spid="252" grpId="1" animBg="1"/>
      <p:bldP spid="252" grpId="2" animBg="1"/>
      <p:bldP spid="274" grpId="0" animBg="1"/>
      <p:bldP spid="274" grpId="1" animBg="1"/>
      <p:bldP spid="27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2075123635"/>
              </p:ext>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2</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3 </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35701" y="1214959"/>
            <a:ext cx="301686" cy="461665"/>
          </a:xfrm>
          <a:prstGeom prst="rect">
            <a:avLst/>
          </a:prstGeom>
          <a:noFill/>
        </p:spPr>
        <p:txBody>
          <a:bodyPr wrap="square" rtlCol="0">
            <a:spAutoFit/>
          </a:bodyPr>
          <a:lstStyle/>
          <a:p>
            <a:r>
              <a:rPr lang="en-US" sz="2400" dirty="0"/>
              <a:t>3</a:t>
            </a:r>
          </a:p>
        </p:txBody>
      </p:sp>
      <p:sp>
        <p:nvSpPr>
          <p:cNvPr id="18" name="TextBox 17"/>
          <p:cNvSpPr txBox="1"/>
          <p:nvPr/>
        </p:nvSpPr>
        <p:spPr>
          <a:xfrm>
            <a:off x="2560079" y="1214959"/>
            <a:ext cx="301686" cy="461665"/>
          </a:xfrm>
          <a:prstGeom prst="rect">
            <a:avLst/>
          </a:prstGeom>
          <a:noFill/>
        </p:spPr>
        <p:txBody>
          <a:bodyPr wrap="square" rtlCol="0">
            <a:spAutoFit/>
          </a:bodyPr>
          <a:lstStyle/>
          <a:p>
            <a:r>
              <a:rPr lang="en-US" sz="2400" dirty="0"/>
              <a:t>1</a:t>
            </a:r>
          </a:p>
        </p:txBody>
      </p:sp>
      <p:sp>
        <p:nvSpPr>
          <p:cNvPr id="20" name="TextBox 19"/>
          <p:cNvSpPr txBox="1"/>
          <p:nvPr/>
        </p:nvSpPr>
        <p:spPr>
          <a:xfrm>
            <a:off x="3827182" y="1214959"/>
            <a:ext cx="301686"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1862339655"/>
      </p:ext>
    </p:extLst>
  </p:cSld>
  <p:clrMapOvr>
    <a:masterClrMapping/>
  </p:clrMapOvr>
  <mc:AlternateContent xmlns:mc="http://schemas.openxmlformats.org/markup-compatibility/2006" xmlns:p14="http://schemas.microsoft.com/office/powerpoint/2010/main">
    <mc:Choice Requires="p14">
      <p:transition spd="slow" p14:dur="2000" advTm="11857"/>
    </mc:Choice>
    <mc:Fallback xmlns="">
      <p:transition spd="slow" advTm="1185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910857370"/>
              </p:ext>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2</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3 </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4 </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5</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6</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solidFill>
                            <a:srgbClr val="0432FF"/>
                          </a:solidFill>
                          <a:latin typeface="Seravek" charset="0"/>
                          <a:ea typeface="Seravek" charset="0"/>
                          <a:cs typeface="Seravek" charset="0"/>
                        </a:rPr>
                        <a:t>X</a:t>
                      </a:r>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t>
            </a:r>
            <a:r>
              <a:rPr lang="en-US" dirty="0"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35701" y="1214959"/>
            <a:ext cx="301686" cy="461665"/>
          </a:xfrm>
          <a:prstGeom prst="rect">
            <a:avLst/>
          </a:prstGeom>
          <a:noFill/>
        </p:spPr>
        <p:txBody>
          <a:bodyPr wrap="square" rtlCol="0">
            <a:spAutoFit/>
          </a:bodyPr>
          <a:lstStyle/>
          <a:p>
            <a:r>
              <a:rPr lang="en-US" sz="2400" dirty="0"/>
              <a:t>3</a:t>
            </a:r>
          </a:p>
        </p:txBody>
      </p:sp>
      <p:sp>
        <p:nvSpPr>
          <p:cNvPr id="18" name="TextBox 17"/>
          <p:cNvSpPr txBox="1"/>
          <p:nvPr/>
        </p:nvSpPr>
        <p:spPr>
          <a:xfrm>
            <a:off x="2560079" y="1214959"/>
            <a:ext cx="301686" cy="461665"/>
          </a:xfrm>
          <a:prstGeom prst="rect">
            <a:avLst/>
          </a:prstGeom>
          <a:noFill/>
        </p:spPr>
        <p:txBody>
          <a:bodyPr wrap="square" rtlCol="0">
            <a:spAutoFit/>
          </a:bodyPr>
          <a:lstStyle/>
          <a:p>
            <a:r>
              <a:rPr lang="en-US" sz="2400" dirty="0"/>
              <a:t>1</a:t>
            </a:r>
          </a:p>
        </p:txBody>
      </p:sp>
      <p:sp>
        <p:nvSpPr>
          <p:cNvPr id="20" name="TextBox 19"/>
          <p:cNvSpPr txBox="1"/>
          <p:nvPr/>
        </p:nvSpPr>
        <p:spPr>
          <a:xfrm>
            <a:off x="3827182" y="1214959"/>
            <a:ext cx="301686"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1230700473"/>
      </p:ext>
    </p:extLst>
  </p:cSld>
  <p:clrMapOvr>
    <a:masterClrMapping/>
  </p:clrMapOvr>
  <mc:AlternateContent xmlns:mc="http://schemas.openxmlformats.org/markup-compatibility/2006" xmlns:p14="http://schemas.microsoft.com/office/powerpoint/2010/main">
    <mc:Choice Requires="p14">
      <p:transition spd="slow" p14:dur="2000" advTm="14699"/>
    </mc:Choice>
    <mc:Fallback xmlns="">
      <p:transition spd="slow" advTm="1469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delays: ILP formulation</a:t>
            </a:r>
            <a:endParaRPr lang="en-US" dirty="0"/>
          </a:p>
        </p:txBody>
      </p:sp>
      <mc:AlternateContent xmlns:mc="http://schemas.openxmlformats.org/markup-compatibility/2006" xmlns:a14="http://schemas.microsoft.com/office/drawing/2010/main">
        <mc:Choice Requires="a14">
          <p:sp>
            <p:nvSpPr>
              <p:cNvPr id="67" name="TextBox 66"/>
              <p:cNvSpPr txBox="1"/>
              <p:nvPr/>
            </p:nvSpPr>
            <p:spPr>
              <a:xfrm>
                <a:off x="1263054" y="2109026"/>
                <a:ext cx="3418391" cy="606384"/>
              </a:xfrm>
              <a:prstGeom prst="rect">
                <a:avLst/>
              </a:prstGeom>
              <a:noFill/>
            </p:spPr>
            <p:txBody>
              <a:bodyPr wrap="square" rtlCol="0">
                <a:spAutoFit/>
              </a:bodyPr>
              <a:lstStyle/>
              <a:p>
                <a14:m>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a14:m>
                <a:r>
                  <a:rPr lang="en-US" sz="3200" dirty="0" smtClean="0">
                    <a:latin typeface="Seravek" charset="0"/>
                    <a:ea typeface="Seravek" charset="0"/>
                    <a:cs typeface="Seravek" charset="0"/>
                  </a:rPr>
                  <a:t> - </a:t>
                </a:r>
                <a14:m>
                  <m:oMath xmlns:m="http://schemas.openxmlformats.org/officeDocument/2006/math">
                    <m:sSub>
                      <m:sSubPr>
                        <m:ctrlPr>
                          <a:rPr lang="en-US" sz="3200" i="1" smtClean="0">
                            <a:latin typeface="Cambria Math" charset="0"/>
                            <a:ea typeface="Seravek" charset="0"/>
                            <a:cs typeface="Seravek" charset="0"/>
                          </a:rPr>
                        </m:ctrlPr>
                      </m:sSubPr>
                      <m:e>
                        <m:r>
                          <a:rPr lang="en-US" sz="3200" b="0" i="1" smtClean="0">
                            <a:latin typeface="Cambria Math" charset="0"/>
                            <a:ea typeface="Seravek" charset="0"/>
                            <a:cs typeface="Seravek" charset="0"/>
                          </a:rPr>
                          <m:t>𝑡</m:t>
                        </m:r>
                      </m:e>
                      <m:sub>
                        <m:r>
                          <a:rPr lang="en-US" sz="3200" b="0" i="1" smtClean="0">
                            <a:latin typeface="Cambria Math" charset="0"/>
                            <a:ea typeface="Seravek" charset="0"/>
                            <a:cs typeface="Seravek" charset="0"/>
                          </a:rPr>
                          <m:t>1</m:t>
                        </m:r>
                      </m:sub>
                    </m:sSub>
                  </m:oMath>
                </a14:m>
                <a:r>
                  <a:rPr lang="en-US" sz="3200" dirty="0" smtClean="0">
                    <a:latin typeface="Seravek" charset="0"/>
                    <a:ea typeface="Seravek" charset="0"/>
                    <a:cs typeface="Seravek" charset="0"/>
                  </a:rPr>
                  <a:t>≥ </a:t>
                </a:r>
                <a14:m>
                  <m:oMath xmlns:m="http://schemas.openxmlformats.org/officeDocument/2006/math">
                    <m:sSub>
                      <m:sSubPr>
                        <m:ctrlPr>
                          <a:rPr lang="en-US" sz="3200" i="1" smtClean="0">
                            <a:latin typeface="Cambria Math" charset="0"/>
                            <a:ea typeface="Seravek" charset="0"/>
                            <a:cs typeface="Seravek" charset="0"/>
                          </a:rPr>
                        </m:ctrlPr>
                      </m:sSubPr>
                      <m:e>
                        <m:r>
                          <a:rPr lang="en-US" sz="3200" b="0" i="1" smtClean="0">
                            <a:latin typeface="Cambria Math" charset="0"/>
                            <a:ea typeface="Seravek" charset="0"/>
                            <a:cs typeface="Seravek" charset="0"/>
                          </a:rPr>
                          <m:t>𝐿𝑎𝑡𝑒𝑛𝑐𝑦</m:t>
                        </m:r>
                      </m:e>
                      <m:sub>
                        <m:r>
                          <a:rPr lang="en-US" sz="3200" b="0" i="1" smtClean="0">
                            <a:latin typeface="Cambria Math" charset="0"/>
                            <a:ea typeface="Seravek" charset="0"/>
                            <a:cs typeface="Seravek" charset="0"/>
                          </a:rPr>
                          <m:t>1, 2</m:t>
                        </m:r>
                      </m:sub>
                    </m:sSub>
                  </m:oMath>
                </a14:m>
                <a:endParaRPr lang="en-US" sz="3200" b="0" dirty="0" smtClean="0">
                  <a:latin typeface="Seravek" charset="0"/>
                  <a:ea typeface="Seravek" charset="0"/>
                  <a:cs typeface="Seravek"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263054" y="2109026"/>
                <a:ext cx="3418391" cy="606384"/>
              </a:xfrm>
              <a:prstGeom prst="rect">
                <a:avLst/>
              </a:prstGeom>
              <a:blipFill rotWithShape="0">
                <a:blip r:embed="rId6"/>
                <a:stretch>
                  <a:fillRect t="-10101" b="-32323"/>
                </a:stretch>
              </a:blipFill>
            </p:spPr>
            <p:txBody>
              <a:bodyPr/>
              <a:lstStyle/>
              <a:p>
                <a:r>
                  <a:rPr lang="en-US">
                    <a:noFill/>
                  </a:rPr>
                  <a:t> </a:t>
                </a:r>
              </a:p>
            </p:txBody>
          </p:sp>
        </mc:Fallback>
      </mc:AlternateContent>
      <p:sp>
        <p:nvSpPr>
          <p:cNvPr id="6" name="Rounded Rectangle 5"/>
          <p:cNvSpPr/>
          <p:nvPr/>
        </p:nvSpPr>
        <p:spPr>
          <a:xfrm>
            <a:off x="7017053" y="1144558"/>
            <a:ext cx="4934504" cy="77648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Seravek" charset="0"/>
                <a:ea typeface="Seravek" charset="0"/>
                <a:cs typeface="Seravek" charset="0"/>
              </a:rPr>
              <a:t>Objective: Minimize max </a:t>
            </a:r>
            <a:r>
              <a:rPr lang="en-US" sz="3200" dirty="0" err="1" smtClean="0">
                <a:solidFill>
                  <a:srgbClr val="FF0000"/>
                </a:solidFill>
                <a:latin typeface="Seravek" charset="0"/>
                <a:ea typeface="Seravek" charset="0"/>
                <a:cs typeface="Seravek" charset="0"/>
              </a:rPr>
              <a:t>t</a:t>
            </a:r>
            <a:r>
              <a:rPr lang="en-US" sz="3200" baseline="-25000" dirty="0" err="1" smtClean="0">
                <a:solidFill>
                  <a:srgbClr val="FF0000"/>
                </a:solidFill>
                <a:latin typeface="Seravek" charset="0"/>
                <a:ea typeface="Seravek" charset="0"/>
                <a:cs typeface="Seravek" charset="0"/>
              </a:rPr>
              <a:t>i</a:t>
            </a:r>
            <a:endParaRPr lang="en-US" sz="3200" dirty="0">
              <a:solidFill>
                <a:srgbClr val="FF0000"/>
              </a:solidFill>
              <a:latin typeface="Seravek" charset="0"/>
              <a:ea typeface="Seravek" charset="0"/>
              <a:cs typeface="Seravek" charset="0"/>
            </a:endParaRPr>
          </a:p>
        </p:txBody>
      </p:sp>
      <p:sp>
        <p:nvSpPr>
          <p:cNvPr id="141" name="Rectangle 140"/>
          <p:cNvSpPr/>
          <p:nvPr/>
        </p:nvSpPr>
        <p:spPr>
          <a:xfrm>
            <a:off x="123093" y="1389185"/>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cxnSp>
        <p:nvCxnSpPr>
          <p:cNvPr id="12" name="Straight Arrow Connector 11"/>
          <p:cNvCxnSpPr/>
          <p:nvPr/>
        </p:nvCxnSpPr>
        <p:spPr>
          <a:xfrm flipV="1">
            <a:off x="1378688" y="2071568"/>
            <a:ext cx="1774208" cy="2"/>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8" name="Rectangle 387"/>
          <p:cNvSpPr/>
          <p:nvPr/>
        </p:nvSpPr>
        <p:spPr>
          <a:xfrm>
            <a:off x="689021" y="1389185"/>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389" name="Rectangle 388"/>
          <p:cNvSpPr/>
          <p:nvPr/>
        </p:nvSpPr>
        <p:spPr>
          <a:xfrm>
            <a:off x="1254949" y="1389185"/>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390" name="Rectangle 389"/>
          <p:cNvSpPr/>
          <p:nvPr/>
        </p:nvSpPr>
        <p:spPr>
          <a:xfrm>
            <a:off x="1820877" y="1389185"/>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391" name="Rectangle 390"/>
          <p:cNvSpPr/>
          <p:nvPr/>
        </p:nvSpPr>
        <p:spPr>
          <a:xfrm>
            <a:off x="2386805" y="1389185"/>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392" name="Rectangle 391"/>
          <p:cNvSpPr/>
          <p:nvPr/>
        </p:nvSpPr>
        <p:spPr>
          <a:xfrm>
            <a:off x="2952731" y="1389185"/>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grpSp>
        <p:nvGrpSpPr>
          <p:cNvPr id="15" name="Group 14"/>
          <p:cNvGrpSpPr/>
          <p:nvPr/>
        </p:nvGrpSpPr>
        <p:grpSpPr>
          <a:xfrm>
            <a:off x="62015" y="2998214"/>
            <a:ext cx="3340135" cy="598423"/>
            <a:chOff x="316171" y="3161990"/>
            <a:chExt cx="3340135" cy="598423"/>
          </a:xfrm>
        </p:grpSpPr>
        <mc:AlternateContent xmlns:mc="http://schemas.openxmlformats.org/markup-compatibility/2006" xmlns:a14="http://schemas.microsoft.com/office/drawing/2010/main">
          <mc:Choice Requires="a14">
            <p:sp>
              <p:nvSpPr>
                <p:cNvPr id="393" name="TextBox 392"/>
                <p:cNvSpPr txBox="1"/>
                <p:nvPr/>
              </p:nvSpPr>
              <p:spPr>
                <a:xfrm>
                  <a:off x="3107666" y="3161991"/>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m:oMathPara>
                  </a14:m>
                  <a:endParaRPr lang="en-US" sz="3200" dirty="0">
                    <a:latin typeface="Seravek" charset="0"/>
                    <a:ea typeface="Seravek" charset="0"/>
                    <a:cs typeface="Seravek" charset="0"/>
                  </a:endParaRPr>
                </a:p>
              </p:txBody>
            </p:sp>
          </mc:Choice>
          <mc:Fallback xmlns="">
            <p:sp>
              <p:nvSpPr>
                <p:cNvPr id="393" name="TextBox 392"/>
                <p:cNvSpPr txBox="1">
                  <a:spLocks noRot="1" noChangeAspect="1" noMove="1" noResize="1" noEditPoints="1" noAdjustHandles="1" noChangeArrowheads="1" noChangeShapeType="1" noTextEdit="1"/>
                </p:cNvSpPr>
                <p:nvPr/>
              </p:nvSpPr>
              <p:spPr>
                <a:xfrm>
                  <a:off x="3107666" y="3161991"/>
                  <a:ext cx="548640" cy="58477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4" name="TextBox 393"/>
                <p:cNvSpPr txBox="1"/>
                <p:nvPr/>
              </p:nvSpPr>
              <p:spPr>
                <a:xfrm>
                  <a:off x="316171" y="316199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0</m:t>
                            </m:r>
                          </m:sub>
                        </m:sSub>
                      </m:oMath>
                    </m:oMathPara>
                  </a14:m>
                  <a:endParaRPr lang="en-US" sz="3200" dirty="0">
                    <a:latin typeface="Seravek" charset="0"/>
                    <a:ea typeface="Seravek" charset="0"/>
                    <a:cs typeface="Seravek" charset="0"/>
                  </a:endParaRPr>
                </a:p>
              </p:txBody>
            </p:sp>
          </mc:Choice>
          <mc:Fallback xmlns="">
            <p:sp>
              <p:nvSpPr>
                <p:cNvPr id="394" name="TextBox 393"/>
                <p:cNvSpPr txBox="1">
                  <a:spLocks noRot="1" noChangeAspect="1" noMove="1" noResize="1" noEditPoints="1" noAdjustHandles="1" noChangeArrowheads="1" noChangeShapeType="1" noTextEdit="1"/>
                </p:cNvSpPr>
                <p:nvPr/>
              </p:nvSpPr>
              <p:spPr>
                <a:xfrm>
                  <a:off x="316171" y="3161990"/>
                  <a:ext cx="548640" cy="58477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5" name="TextBox 394"/>
                <p:cNvSpPr txBox="1"/>
                <p:nvPr/>
              </p:nvSpPr>
              <p:spPr>
                <a:xfrm>
                  <a:off x="1425316" y="3175638"/>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1</m:t>
                            </m:r>
                          </m:sub>
                        </m:sSub>
                      </m:oMath>
                    </m:oMathPara>
                  </a14:m>
                  <a:endParaRPr lang="en-US" sz="3200" dirty="0">
                    <a:latin typeface="Seravek" charset="0"/>
                    <a:ea typeface="Seravek" charset="0"/>
                    <a:cs typeface="Seravek" charset="0"/>
                  </a:endParaRPr>
                </a:p>
              </p:txBody>
            </p:sp>
          </mc:Choice>
          <mc:Fallback xmlns="">
            <p:sp>
              <p:nvSpPr>
                <p:cNvPr id="395" name="TextBox 394"/>
                <p:cNvSpPr txBox="1">
                  <a:spLocks noRot="1" noChangeAspect="1" noMove="1" noResize="1" noEditPoints="1" noAdjustHandles="1" noChangeArrowheads="1" noChangeShapeType="1" noTextEdit="1"/>
                </p:cNvSpPr>
                <p:nvPr/>
              </p:nvSpPr>
              <p:spPr>
                <a:xfrm>
                  <a:off x="1425316" y="3175638"/>
                  <a:ext cx="548640" cy="584775"/>
                </a:xfrm>
                <a:prstGeom prst="rect">
                  <a:avLst/>
                </a:prstGeom>
                <a:blipFill rotWithShape="0">
                  <a:blip r:embed="rId9"/>
                  <a:stretch>
                    <a:fillRect/>
                  </a:stretch>
                </a:blipFill>
              </p:spPr>
              <p:txBody>
                <a:bodyPr/>
                <a:lstStyle/>
                <a:p>
                  <a:r>
                    <a:rPr lang="en-US">
                      <a:noFill/>
                    </a:rPr>
                    <a:t> </a:t>
                  </a:r>
                </a:p>
              </p:txBody>
            </p:sp>
          </mc:Fallback>
        </mc:AlternateContent>
        <p:sp>
          <p:nvSpPr>
            <p:cNvPr id="396" name="Rectangle 395"/>
            <p:cNvSpPr/>
            <p:nvPr/>
          </p:nvSpPr>
          <p:spPr>
            <a:xfrm>
              <a:off x="370762"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397" name="Rectangle 396"/>
            <p:cNvSpPr/>
            <p:nvPr/>
          </p:nvSpPr>
          <p:spPr>
            <a:xfrm>
              <a:off x="93669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398" name="Rectangle 397"/>
            <p:cNvSpPr/>
            <p:nvPr/>
          </p:nvSpPr>
          <p:spPr>
            <a:xfrm>
              <a:off x="1502618"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399" name="Rectangle 398"/>
            <p:cNvSpPr/>
            <p:nvPr/>
          </p:nvSpPr>
          <p:spPr>
            <a:xfrm>
              <a:off x="2068546"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00" name="Rectangle 399"/>
            <p:cNvSpPr/>
            <p:nvPr/>
          </p:nvSpPr>
          <p:spPr>
            <a:xfrm>
              <a:off x="2634474"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01" name="Rectangle 400"/>
            <p:cNvSpPr/>
            <p:nvPr/>
          </p:nvSpPr>
          <p:spPr>
            <a:xfrm>
              <a:off x="320040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grpSp>
      <p:grpSp>
        <p:nvGrpSpPr>
          <p:cNvPr id="412" name="Group 411"/>
          <p:cNvGrpSpPr/>
          <p:nvPr/>
        </p:nvGrpSpPr>
        <p:grpSpPr>
          <a:xfrm>
            <a:off x="1197053" y="3623191"/>
            <a:ext cx="3340135" cy="598423"/>
            <a:chOff x="316171" y="3161990"/>
            <a:chExt cx="3340135" cy="598423"/>
          </a:xfrm>
        </p:grpSpPr>
        <mc:AlternateContent xmlns:mc="http://schemas.openxmlformats.org/markup-compatibility/2006" xmlns:a14="http://schemas.microsoft.com/office/drawing/2010/main">
          <mc:Choice Requires="a14">
            <p:sp>
              <p:nvSpPr>
                <p:cNvPr id="413" name="TextBox 412"/>
                <p:cNvSpPr txBox="1"/>
                <p:nvPr/>
              </p:nvSpPr>
              <p:spPr>
                <a:xfrm>
                  <a:off x="3107666" y="3161991"/>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m:oMathPara>
                  </a14:m>
                  <a:endParaRPr lang="en-US" sz="3200" dirty="0">
                    <a:latin typeface="Seravek" charset="0"/>
                    <a:ea typeface="Seravek" charset="0"/>
                    <a:cs typeface="Seravek" charset="0"/>
                  </a:endParaRPr>
                </a:p>
              </p:txBody>
            </p:sp>
          </mc:Choice>
          <mc:Fallback xmlns="">
            <p:sp>
              <p:nvSpPr>
                <p:cNvPr id="413" name="TextBox 412"/>
                <p:cNvSpPr txBox="1">
                  <a:spLocks noRot="1" noChangeAspect="1" noMove="1" noResize="1" noEditPoints="1" noAdjustHandles="1" noChangeArrowheads="1" noChangeShapeType="1" noTextEdit="1"/>
                </p:cNvSpPr>
                <p:nvPr/>
              </p:nvSpPr>
              <p:spPr>
                <a:xfrm>
                  <a:off x="3107666" y="3161991"/>
                  <a:ext cx="548640" cy="58477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4" name="TextBox 413"/>
                <p:cNvSpPr txBox="1"/>
                <p:nvPr/>
              </p:nvSpPr>
              <p:spPr>
                <a:xfrm>
                  <a:off x="316171" y="316199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0</m:t>
                            </m:r>
                          </m:sub>
                        </m:sSub>
                      </m:oMath>
                    </m:oMathPara>
                  </a14:m>
                  <a:endParaRPr lang="en-US" sz="3200" dirty="0">
                    <a:latin typeface="Seravek" charset="0"/>
                    <a:ea typeface="Seravek" charset="0"/>
                    <a:cs typeface="Seravek" charset="0"/>
                  </a:endParaRPr>
                </a:p>
              </p:txBody>
            </p:sp>
          </mc:Choice>
          <mc:Fallback xmlns="">
            <p:sp>
              <p:nvSpPr>
                <p:cNvPr id="414" name="TextBox 413"/>
                <p:cNvSpPr txBox="1">
                  <a:spLocks noRot="1" noChangeAspect="1" noMove="1" noResize="1" noEditPoints="1" noAdjustHandles="1" noChangeArrowheads="1" noChangeShapeType="1" noTextEdit="1"/>
                </p:cNvSpPr>
                <p:nvPr/>
              </p:nvSpPr>
              <p:spPr>
                <a:xfrm>
                  <a:off x="316171" y="3161990"/>
                  <a:ext cx="548640" cy="58477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5" name="TextBox 414"/>
                <p:cNvSpPr txBox="1"/>
                <p:nvPr/>
              </p:nvSpPr>
              <p:spPr>
                <a:xfrm>
                  <a:off x="1425316" y="3175638"/>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1</m:t>
                            </m:r>
                          </m:sub>
                        </m:sSub>
                      </m:oMath>
                    </m:oMathPara>
                  </a14:m>
                  <a:endParaRPr lang="en-US" sz="3200" dirty="0">
                    <a:latin typeface="Seravek" charset="0"/>
                    <a:ea typeface="Seravek" charset="0"/>
                    <a:cs typeface="Seravek" charset="0"/>
                  </a:endParaRPr>
                </a:p>
              </p:txBody>
            </p:sp>
          </mc:Choice>
          <mc:Fallback xmlns="">
            <p:sp>
              <p:nvSpPr>
                <p:cNvPr id="415" name="TextBox 414"/>
                <p:cNvSpPr txBox="1">
                  <a:spLocks noRot="1" noChangeAspect="1" noMove="1" noResize="1" noEditPoints="1" noAdjustHandles="1" noChangeArrowheads="1" noChangeShapeType="1" noTextEdit="1"/>
                </p:cNvSpPr>
                <p:nvPr/>
              </p:nvSpPr>
              <p:spPr>
                <a:xfrm>
                  <a:off x="1425316" y="3175638"/>
                  <a:ext cx="548640" cy="584775"/>
                </a:xfrm>
                <a:prstGeom prst="rect">
                  <a:avLst/>
                </a:prstGeom>
                <a:blipFill rotWithShape="0">
                  <a:blip r:embed="rId12"/>
                  <a:stretch>
                    <a:fillRect/>
                  </a:stretch>
                </a:blipFill>
              </p:spPr>
              <p:txBody>
                <a:bodyPr/>
                <a:lstStyle/>
                <a:p>
                  <a:r>
                    <a:rPr lang="en-US">
                      <a:noFill/>
                    </a:rPr>
                    <a:t> </a:t>
                  </a:r>
                </a:p>
              </p:txBody>
            </p:sp>
          </mc:Fallback>
        </mc:AlternateContent>
        <p:sp>
          <p:nvSpPr>
            <p:cNvPr id="416" name="Rectangle 415"/>
            <p:cNvSpPr/>
            <p:nvPr/>
          </p:nvSpPr>
          <p:spPr>
            <a:xfrm>
              <a:off x="370762"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17" name="Rectangle 416"/>
            <p:cNvSpPr/>
            <p:nvPr/>
          </p:nvSpPr>
          <p:spPr>
            <a:xfrm>
              <a:off x="93669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18" name="Rectangle 417"/>
            <p:cNvSpPr/>
            <p:nvPr/>
          </p:nvSpPr>
          <p:spPr>
            <a:xfrm>
              <a:off x="1502618"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19" name="Rectangle 418"/>
            <p:cNvSpPr/>
            <p:nvPr/>
          </p:nvSpPr>
          <p:spPr>
            <a:xfrm>
              <a:off x="2068546"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20" name="Rectangle 419"/>
            <p:cNvSpPr/>
            <p:nvPr/>
          </p:nvSpPr>
          <p:spPr>
            <a:xfrm>
              <a:off x="2634474"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21" name="Rectangle 420"/>
            <p:cNvSpPr/>
            <p:nvPr/>
          </p:nvSpPr>
          <p:spPr>
            <a:xfrm>
              <a:off x="320040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grpSp>
      <p:grpSp>
        <p:nvGrpSpPr>
          <p:cNvPr id="432" name="Group 431"/>
          <p:cNvGrpSpPr/>
          <p:nvPr/>
        </p:nvGrpSpPr>
        <p:grpSpPr>
          <a:xfrm>
            <a:off x="2332091" y="4248168"/>
            <a:ext cx="3340135" cy="598423"/>
            <a:chOff x="316171" y="3161990"/>
            <a:chExt cx="3340135" cy="598423"/>
          </a:xfrm>
        </p:grpSpPr>
        <mc:AlternateContent xmlns:mc="http://schemas.openxmlformats.org/markup-compatibility/2006" xmlns:a14="http://schemas.microsoft.com/office/drawing/2010/main">
          <mc:Choice Requires="a14">
            <p:sp>
              <p:nvSpPr>
                <p:cNvPr id="433" name="TextBox 432"/>
                <p:cNvSpPr txBox="1"/>
                <p:nvPr/>
              </p:nvSpPr>
              <p:spPr>
                <a:xfrm>
                  <a:off x="3107666" y="3161991"/>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m:oMathPara>
                  </a14:m>
                  <a:endParaRPr lang="en-US" sz="3200" dirty="0">
                    <a:latin typeface="Seravek" charset="0"/>
                    <a:ea typeface="Seravek" charset="0"/>
                    <a:cs typeface="Seravek" charset="0"/>
                  </a:endParaRPr>
                </a:p>
              </p:txBody>
            </p:sp>
          </mc:Choice>
          <mc:Fallback xmlns="">
            <p:sp>
              <p:nvSpPr>
                <p:cNvPr id="433" name="TextBox 432"/>
                <p:cNvSpPr txBox="1">
                  <a:spLocks noRot="1" noChangeAspect="1" noMove="1" noResize="1" noEditPoints="1" noAdjustHandles="1" noChangeArrowheads="1" noChangeShapeType="1" noTextEdit="1"/>
                </p:cNvSpPr>
                <p:nvPr/>
              </p:nvSpPr>
              <p:spPr>
                <a:xfrm>
                  <a:off x="3107666" y="3161991"/>
                  <a:ext cx="548640" cy="584775"/>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4" name="TextBox 433"/>
                <p:cNvSpPr txBox="1"/>
                <p:nvPr/>
              </p:nvSpPr>
              <p:spPr>
                <a:xfrm>
                  <a:off x="316171" y="316199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0</m:t>
                            </m:r>
                          </m:sub>
                        </m:sSub>
                      </m:oMath>
                    </m:oMathPara>
                  </a14:m>
                  <a:endParaRPr lang="en-US" sz="3200" dirty="0">
                    <a:latin typeface="Seravek" charset="0"/>
                    <a:ea typeface="Seravek" charset="0"/>
                    <a:cs typeface="Seravek" charset="0"/>
                  </a:endParaRPr>
                </a:p>
              </p:txBody>
            </p:sp>
          </mc:Choice>
          <mc:Fallback xmlns="">
            <p:sp>
              <p:nvSpPr>
                <p:cNvPr id="434" name="TextBox 433"/>
                <p:cNvSpPr txBox="1">
                  <a:spLocks noRot="1" noChangeAspect="1" noMove="1" noResize="1" noEditPoints="1" noAdjustHandles="1" noChangeArrowheads="1" noChangeShapeType="1" noTextEdit="1"/>
                </p:cNvSpPr>
                <p:nvPr/>
              </p:nvSpPr>
              <p:spPr>
                <a:xfrm>
                  <a:off x="316171" y="3161990"/>
                  <a:ext cx="548640" cy="584775"/>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5" name="TextBox 434"/>
                <p:cNvSpPr txBox="1"/>
                <p:nvPr/>
              </p:nvSpPr>
              <p:spPr>
                <a:xfrm>
                  <a:off x="1425316" y="3175638"/>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1</m:t>
                            </m:r>
                          </m:sub>
                        </m:sSub>
                      </m:oMath>
                    </m:oMathPara>
                  </a14:m>
                  <a:endParaRPr lang="en-US" sz="3200" dirty="0">
                    <a:latin typeface="Seravek" charset="0"/>
                    <a:ea typeface="Seravek" charset="0"/>
                    <a:cs typeface="Seravek" charset="0"/>
                  </a:endParaRPr>
                </a:p>
              </p:txBody>
            </p:sp>
          </mc:Choice>
          <mc:Fallback xmlns="">
            <p:sp>
              <p:nvSpPr>
                <p:cNvPr id="435" name="TextBox 434"/>
                <p:cNvSpPr txBox="1">
                  <a:spLocks noRot="1" noChangeAspect="1" noMove="1" noResize="1" noEditPoints="1" noAdjustHandles="1" noChangeArrowheads="1" noChangeShapeType="1" noTextEdit="1"/>
                </p:cNvSpPr>
                <p:nvPr/>
              </p:nvSpPr>
              <p:spPr>
                <a:xfrm>
                  <a:off x="1425316" y="3175638"/>
                  <a:ext cx="548640" cy="584775"/>
                </a:xfrm>
                <a:prstGeom prst="rect">
                  <a:avLst/>
                </a:prstGeom>
                <a:blipFill rotWithShape="0">
                  <a:blip r:embed="rId15"/>
                  <a:stretch>
                    <a:fillRect/>
                  </a:stretch>
                </a:blipFill>
              </p:spPr>
              <p:txBody>
                <a:bodyPr/>
                <a:lstStyle/>
                <a:p>
                  <a:r>
                    <a:rPr lang="en-US">
                      <a:noFill/>
                    </a:rPr>
                    <a:t> </a:t>
                  </a:r>
                </a:p>
              </p:txBody>
            </p:sp>
          </mc:Fallback>
        </mc:AlternateContent>
        <p:sp>
          <p:nvSpPr>
            <p:cNvPr id="436" name="Rectangle 435"/>
            <p:cNvSpPr/>
            <p:nvPr/>
          </p:nvSpPr>
          <p:spPr>
            <a:xfrm>
              <a:off x="370762"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37" name="Rectangle 436"/>
            <p:cNvSpPr/>
            <p:nvPr/>
          </p:nvSpPr>
          <p:spPr>
            <a:xfrm>
              <a:off x="93669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38" name="Rectangle 437"/>
            <p:cNvSpPr/>
            <p:nvPr/>
          </p:nvSpPr>
          <p:spPr>
            <a:xfrm>
              <a:off x="1502618"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39" name="Rectangle 438"/>
            <p:cNvSpPr/>
            <p:nvPr/>
          </p:nvSpPr>
          <p:spPr>
            <a:xfrm>
              <a:off x="2068546"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40" name="Rectangle 439"/>
            <p:cNvSpPr/>
            <p:nvPr/>
          </p:nvSpPr>
          <p:spPr>
            <a:xfrm>
              <a:off x="2634474"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41" name="Rectangle 440"/>
            <p:cNvSpPr/>
            <p:nvPr/>
          </p:nvSpPr>
          <p:spPr>
            <a:xfrm>
              <a:off x="320040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grpSp>
      <p:grpSp>
        <p:nvGrpSpPr>
          <p:cNvPr id="442" name="Group 441"/>
          <p:cNvGrpSpPr/>
          <p:nvPr/>
        </p:nvGrpSpPr>
        <p:grpSpPr>
          <a:xfrm>
            <a:off x="3467130" y="4873145"/>
            <a:ext cx="3340135" cy="598423"/>
            <a:chOff x="316171" y="3161990"/>
            <a:chExt cx="3340135" cy="598423"/>
          </a:xfrm>
        </p:grpSpPr>
        <mc:AlternateContent xmlns:mc="http://schemas.openxmlformats.org/markup-compatibility/2006" xmlns:a14="http://schemas.microsoft.com/office/drawing/2010/main">
          <mc:Choice Requires="a14">
            <p:sp>
              <p:nvSpPr>
                <p:cNvPr id="443" name="TextBox 442"/>
                <p:cNvSpPr txBox="1"/>
                <p:nvPr/>
              </p:nvSpPr>
              <p:spPr>
                <a:xfrm>
                  <a:off x="3107666" y="3161991"/>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m:oMathPara>
                  </a14:m>
                  <a:endParaRPr lang="en-US" sz="3200" dirty="0">
                    <a:latin typeface="Seravek" charset="0"/>
                    <a:ea typeface="Seravek" charset="0"/>
                    <a:cs typeface="Seravek" charset="0"/>
                  </a:endParaRPr>
                </a:p>
              </p:txBody>
            </p:sp>
          </mc:Choice>
          <mc:Fallback xmlns="">
            <p:sp>
              <p:nvSpPr>
                <p:cNvPr id="443" name="TextBox 442"/>
                <p:cNvSpPr txBox="1">
                  <a:spLocks noRot="1" noChangeAspect="1" noMove="1" noResize="1" noEditPoints="1" noAdjustHandles="1" noChangeArrowheads="1" noChangeShapeType="1" noTextEdit="1"/>
                </p:cNvSpPr>
                <p:nvPr/>
              </p:nvSpPr>
              <p:spPr>
                <a:xfrm>
                  <a:off x="3107666" y="3161991"/>
                  <a:ext cx="548640" cy="58477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 name="TextBox 443"/>
                <p:cNvSpPr txBox="1"/>
                <p:nvPr/>
              </p:nvSpPr>
              <p:spPr>
                <a:xfrm>
                  <a:off x="316171" y="316199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0</m:t>
                            </m:r>
                          </m:sub>
                        </m:sSub>
                      </m:oMath>
                    </m:oMathPara>
                  </a14:m>
                  <a:endParaRPr lang="en-US" sz="3200" dirty="0">
                    <a:latin typeface="Seravek" charset="0"/>
                    <a:ea typeface="Seravek" charset="0"/>
                    <a:cs typeface="Seravek" charset="0"/>
                  </a:endParaRPr>
                </a:p>
              </p:txBody>
            </p:sp>
          </mc:Choice>
          <mc:Fallback xmlns="">
            <p:sp>
              <p:nvSpPr>
                <p:cNvPr id="444" name="TextBox 443"/>
                <p:cNvSpPr txBox="1">
                  <a:spLocks noRot="1" noChangeAspect="1" noMove="1" noResize="1" noEditPoints="1" noAdjustHandles="1" noChangeArrowheads="1" noChangeShapeType="1" noTextEdit="1"/>
                </p:cNvSpPr>
                <p:nvPr/>
              </p:nvSpPr>
              <p:spPr>
                <a:xfrm>
                  <a:off x="316171" y="3161990"/>
                  <a:ext cx="548640" cy="584775"/>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5" name="TextBox 444"/>
                <p:cNvSpPr txBox="1"/>
                <p:nvPr/>
              </p:nvSpPr>
              <p:spPr>
                <a:xfrm>
                  <a:off x="1425316" y="3175638"/>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1</m:t>
                            </m:r>
                          </m:sub>
                        </m:sSub>
                      </m:oMath>
                    </m:oMathPara>
                  </a14:m>
                  <a:endParaRPr lang="en-US" sz="3200" dirty="0">
                    <a:latin typeface="Seravek" charset="0"/>
                    <a:ea typeface="Seravek" charset="0"/>
                    <a:cs typeface="Seravek" charset="0"/>
                  </a:endParaRPr>
                </a:p>
              </p:txBody>
            </p:sp>
          </mc:Choice>
          <mc:Fallback xmlns="">
            <p:sp>
              <p:nvSpPr>
                <p:cNvPr id="445" name="TextBox 444"/>
                <p:cNvSpPr txBox="1">
                  <a:spLocks noRot="1" noChangeAspect="1" noMove="1" noResize="1" noEditPoints="1" noAdjustHandles="1" noChangeArrowheads="1" noChangeShapeType="1" noTextEdit="1"/>
                </p:cNvSpPr>
                <p:nvPr/>
              </p:nvSpPr>
              <p:spPr>
                <a:xfrm>
                  <a:off x="1425316" y="3175638"/>
                  <a:ext cx="548640" cy="584775"/>
                </a:xfrm>
                <a:prstGeom prst="rect">
                  <a:avLst/>
                </a:prstGeom>
                <a:blipFill rotWithShape="0">
                  <a:blip r:embed="rId18"/>
                  <a:stretch>
                    <a:fillRect/>
                  </a:stretch>
                </a:blipFill>
              </p:spPr>
              <p:txBody>
                <a:bodyPr/>
                <a:lstStyle/>
                <a:p>
                  <a:r>
                    <a:rPr lang="en-US">
                      <a:noFill/>
                    </a:rPr>
                    <a:t> </a:t>
                  </a:r>
                </a:p>
              </p:txBody>
            </p:sp>
          </mc:Fallback>
        </mc:AlternateContent>
        <p:sp>
          <p:nvSpPr>
            <p:cNvPr id="446" name="Rectangle 445"/>
            <p:cNvSpPr/>
            <p:nvPr/>
          </p:nvSpPr>
          <p:spPr>
            <a:xfrm>
              <a:off x="370762"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47" name="Rectangle 446"/>
            <p:cNvSpPr/>
            <p:nvPr/>
          </p:nvSpPr>
          <p:spPr>
            <a:xfrm>
              <a:off x="93669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48" name="Rectangle 447"/>
            <p:cNvSpPr/>
            <p:nvPr/>
          </p:nvSpPr>
          <p:spPr>
            <a:xfrm>
              <a:off x="1502618"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49" name="Rectangle 448"/>
            <p:cNvSpPr/>
            <p:nvPr/>
          </p:nvSpPr>
          <p:spPr>
            <a:xfrm>
              <a:off x="2068546"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50" name="Rectangle 449"/>
            <p:cNvSpPr/>
            <p:nvPr/>
          </p:nvSpPr>
          <p:spPr>
            <a:xfrm>
              <a:off x="2634474"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51" name="Rectangle 450"/>
            <p:cNvSpPr/>
            <p:nvPr/>
          </p:nvSpPr>
          <p:spPr>
            <a:xfrm>
              <a:off x="320040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grpSp>
      <p:grpSp>
        <p:nvGrpSpPr>
          <p:cNvPr id="452" name="Group 451"/>
          <p:cNvGrpSpPr/>
          <p:nvPr/>
        </p:nvGrpSpPr>
        <p:grpSpPr>
          <a:xfrm>
            <a:off x="4602169" y="5498122"/>
            <a:ext cx="3340135" cy="598423"/>
            <a:chOff x="316171" y="3161990"/>
            <a:chExt cx="3340135" cy="598423"/>
          </a:xfrm>
        </p:grpSpPr>
        <mc:AlternateContent xmlns:mc="http://schemas.openxmlformats.org/markup-compatibility/2006" xmlns:a14="http://schemas.microsoft.com/office/drawing/2010/main">
          <mc:Choice Requires="a14">
            <p:sp>
              <p:nvSpPr>
                <p:cNvPr id="453" name="TextBox 452"/>
                <p:cNvSpPr txBox="1"/>
                <p:nvPr/>
              </p:nvSpPr>
              <p:spPr>
                <a:xfrm>
                  <a:off x="3107666" y="3161991"/>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m:oMathPara>
                  </a14:m>
                  <a:endParaRPr lang="en-US" sz="3200" dirty="0">
                    <a:latin typeface="Seravek" charset="0"/>
                    <a:ea typeface="Seravek" charset="0"/>
                    <a:cs typeface="Seravek" charset="0"/>
                  </a:endParaRPr>
                </a:p>
              </p:txBody>
            </p:sp>
          </mc:Choice>
          <mc:Fallback xmlns="">
            <p:sp>
              <p:nvSpPr>
                <p:cNvPr id="453" name="TextBox 452"/>
                <p:cNvSpPr txBox="1">
                  <a:spLocks noRot="1" noChangeAspect="1" noMove="1" noResize="1" noEditPoints="1" noAdjustHandles="1" noChangeArrowheads="1" noChangeShapeType="1" noTextEdit="1"/>
                </p:cNvSpPr>
                <p:nvPr/>
              </p:nvSpPr>
              <p:spPr>
                <a:xfrm>
                  <a:off x="3107666" y="3161991"/>
                  <a:ext cx="548640" cy="584775"/>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4" name="TextBox 453"/>
                <p:cNvSpPr txBox="1"/>
                <p:nvPr/>
              </p:nvSpPr>
              <p:spPr>
                <a:xfrm>
                  <a:off x="316171" y="316199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0</m:t>
                            </m:r>
                          </m:sub>
                        </m:sSub>
                      </m:oMath>
                    </m:oMathPara>
                  </a14:m>
                  <a:endParaRPr lang="en-US" sz="3200" dirty="0">
                    <a:latin typeface="Seravek" charset="0"/>
                    <a:ea typeface="Seravek" charset="0"/>
                    <a:cs typeface="Seravek" charset="0"/>
                  </a:endParaRPr>
                </a:p>
              </p:txBody>
            </p:sp>
          </mc:Choice>
          <mc:Fallback xmlns="">
            <p:sp>
              <p:nvSpPr>
                <p:cNvPr id="454" name="TextBox 453"/>
                <p:cNvSpPr txBox="1">
                  <a:spLocks noRot="1" noChangeAspect="1" noMove="1" noResize="1" noEditPoints="1" noAdjustHandles="1" noChangeArrowheads="1" noChangeShapeType="1" noTextEdit="1"/>
                </p:cNvSpPr>
                <p:nvPr/>
              </p:nvSpPr>
              <p:spPr>
                <a:xfrm>
                  <a:off x="316171" y="3161990"/>
                  <a:ext cx="548640" cy="58477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5" name="TextBox 454"/>
                <p:cNvSpPr txBox="1"/>
                <p:nvPr/>
              </p:nvSpPr>
              <p:spPr>
                <a:xfrm>
                  <a:off x="1425316" y="3175638"/>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1</m:t>
                            </m:r>
                          </m:sub>
                        </m:sSub>
                      </m:oMath>
                    </m:oMathPara>
                  </a14:m>
                  <a:endParaRPr lang="en-US" sz="3200" dirty="0">
                    <a:latin typeface="Seravek" charset="0"/>
                    <a:ea typeface="Seravek" charset="0"/>
                    <a:cs typeface="Seravek" charset="0"/>
                  </a:endParaRPr>
                </a:p>
              </p:txBody>
            </p:sp>
          </mc:Choice>
          <mc:Fallback xmlns="">
            <p:sp>
              <p:nvSpPr>
                <p:cNvPr id="455" name="TextBox 454"/>
                <p:cNvSpPr txBox="1">
                  <a:spLocks noRot="1" noChangeAspect="1" noMove="1" noResize="1" noEditPoints="1" noAdjustHandles="1" noChangeArrowheads="1" noChangeShapeType="1" noTextEdit="1"/>
                </p:cNvSpPr>
                <p:nvPr/>
              </p:nvSpPr>
              <p:spPr>
                <a:xfrm>
                  <a:off x="1425316" y="3175638"/>
                  <a:ext cx="548640" cy="584775"/>
                </a:xfrm>
                <a:prstGeom prst="rect">
                  <a:avLst/>
                </a:prstGeom>
                <a:blipFill rotWithShape="0">
                  <a:blip r:embed="rId21"/>
                  <a:stretch>
                    <a:fillRect/>
                  </a:stretch>
                </a:blipFill>
              </p:spPr>
              <p:txBody>
                <a:bodyPr/>
                <a:lstStyle/>
                <a:p>
                  <a:r>
                    <a:rPr lang="en-US">
                      <a:noFill/>
                    </a:rPr>
                    <a:t> </a:t>
                  </a:r>
                </a:p>
              </p:txBody>
            </p:sp>
          </mc:Fallback>
        </mc:AlternateContent>
        <p:sp>
          <p:nvSpPr>
            <p:cNvPr id="456" name="Rectangle 455"/>
            <p:cNvSpPr/>
            <p:nvPr/>
          </p:nvSpPr>
          <p:spPr>
            <a:xfrm>
              <a:off x="370762"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57" name="Rectangle 456"/>
            <p:cNvSpPr/>
            <p:nvPr/>
          </p:nvSpPr>
          <p:spPr>
            <a:xfrm>
              <a:off x="93669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58" name="Rectangle 457"/>
            <p:cNvSpPr/>
            <p:nvPr/>
          </p:nvSpPr>
          <p:spPr>
            <a:xfrm>
              <a:off x="1502618"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59" name="Rectangle 458"/>
            <p:cNvSpPr/>
            <p:nvPr/>
          </p:nvSpPr>
          <p:spPr>
            <a:xfrm>
              <a:off x="2068546"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60" name="Rectangle 459"/>
            <p:cNvSpPr/>
            <p:nvPr/>
          </p:nvSpPr>
          <p:spPr>
            <a:xfrm>
              <a:off x="2634474"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61" name="Rectangle 460"/>
            <p:cNvSpPr/>
            <p:nvPr/>
          </p:nvSpPr>
          <p:spPr>
            <a:xfrm>
              <a:off x="320040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grpSp>
      <p:grpSp>
        <p:nvGrpSpPr>
          <p:cNvPr id="462" name="Group 461"/>
          <p:cNvGrpSpPr/>
          <p:nvPr/>
        </p:nvGrpSpPr>
        <p:grpSpPr>
          <a:xfrm>
            <a:off x="5750855" y="6123097"/>
            <a:ext cx="3340135" cy="598423"/>
            <a:chOff x="316171" y="3161990"/>
            <a:chExt cx="3340135" cy="598423"/>
          </a:xfrm>
        </p:grpSpPr>
        <mc:AlternateContent xmlns:mc="http://schemas.openxmlformats.org/markup-compatibility/2006" xmlns:a14="http://schemas.microsoft.com/office/drawing/2010/main">
          <mc:Choice Requires="a14">
            <p:sp>
              <p:nvSpPr>
                <p:cNvPr id="463" name="TextBox 462"/>
                <p:cNvSpPr txBox="1"/>
                <p:nvPr/>
              </p:nvSpPr>
              <p:spPr>
                <a:xfrm>
                  <a:off x="3107666" y="3161991"/>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m:oMathPara>
                  </a14:m>
                  <a:endParaRPr lang="en-US" sz="3200" dirty="0">
                    <a:latin typeface="Seravek" charset="0"/>
                    <a:ea typeface="Seravek" charset="0"/>
                    <a:cs typeface="Seravek" charset="0"/>
                  </a:endParaRPr>
                </a:p>
              </p:txBody>
            </p:sp>
          </mc:Choice>
          <mc:Fallback xmlns="">
            <p:sp>
              <p:nvSpPr>
                <p:cNvPr id="463" name="TextBox 462"/>
                <p:cNvSpPr txBox="1">
                  <a:spLocks noRot="1" noChangeAspect="1" noMove="1" noResize="1" noEditPoints="1" noAdjustHandles="1" noChangeArrowheads="1" noChangeShapeType="1" noTextEdit="1"/>
                </p:cNvSpPr>
                <p:nvPr/>
              </p:nvSpPr>
              <p:spPr>
                <a:xfrm>
                  <a:off x="3107666" y="3161991"/>
                  <a:ext cx="548640" cy="584775"/>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4" name="TextBox 463"/>
                <p:cNvSpPr txBox="1"/>
                <p:nvPr/>
              </p:nvSpPr>
              <p:spPr>
                <a:xfrm>
                  <a:off x="316171" y="316199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0</m:t>
                            </m:r>
                          </m:sub>
                        </m:sSub>
                      </m:oMath>
                    </m:oMathPara>
                  </a14:m>
                  <a:endParaRPr lang="en-US" sz="3200" dirty="0">
                    <a:latin typeface="Seravek" charset="0"/>
                    <a:ea typeface="Seravek" charset="0"/>
                    <a:cs typeface="Seravek" charset="0"/>
                  </a:endParaRPr>
                </a:p>
              </p:txBody>
            </p:sp>
          </mc:Choice>
          <mc:Fallback xmlns="">
            <p:sp>
              <p:nvSpPr>
                <p:cNvPr id="464" name="TextBox 463"/>
                <p:cNvSpPr txBox="1">
                  <a:spLocks noRot="1" noChangeAspect="1" noMove="1" noResize="1" noEditPoints="1" noAdjustHandles="1" noChangeArrowheads="1" noChangeShapeType="1" noTextEdit="1"/>
                </p:cNvSpPr>
                <p:nvPr/>
              </p:nvSpPr>
              <p:spPr>
                <a:xfrm>
                  <a:off x="316171" y="3161990"/>
                  <a:ext cx="548640" cy="584775"/>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5" name="TextBox 464"/>
                <p:cNvSpPr txBox="1"/>
                <p:nvPr/>
              </p:nvSpPr>
              <p:spPr>
                <a:xfrm>
                  <a:off x="1425316" y="3175638"/>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1</m:t>
                            </m:r>
                          </m:sub>
                        </m:sSub>
                      </m:oMath>
                    </m:oMathPara>
                  </a14:m>
                  <a:endParaRPr lang="en-US" sz="3200" dirty="0">
                    <a:latin typeface="Seravek" charset="0"/>
                    <a:ea typeface="Seravek" charset="0"/>
                    <a:cs typeface="Seravek" charset="0"/>
                  </a:endParaRPr>
                </a:p>
              </p:txBody>
            </p:sp>
          </mc:Choice>
          <mc:Fallback xmlns="">
            <p:sp>
              <p:nvSpPr>
                <p:cNvPr id="465" name="TextBox 464"/>
                <p:cNvSpPr txBox="1">
                  <a:spLocks noRot="1" noChangeAspect="1" noMove="1" noResize="1" noEditPoints="1" noAdjustHandles="1" noChangeArrowheads="1" noChangeShapeType="1" noTextEdit="1"/>
                </p:cNvSpPr>
                <p:nvPr/>
              </p:nvSpPr>
              <p:spPr>
                <a:xfrm>
                  <a:off x="1425316" y="3175638"/>
                  <a:ext cx="548640" cy="584775"/>
                </a:xfrm>
                <a:prstGeom prst="rect">
                  <a:avLst/>
                </a:prstGeom>
                <a:blipFill rotWithShape="0">
                  <a:blip r:embed="rId24"/>
                  <a:stretch>
                    <a:fillRect/>
                  </a:stretch>
                </a:blipFill>
              </p:spPr>
              <p:txBody>
                <a:bodyPr/>
                <a:lstStyle/>
                <a:p>
                  <a:r>
                    <a:rPr lang="en-US">
                      <a:noFill/>
                    </a:rPr>
                    <a:t> </a:t>
                  </a:r>
                </a:p>
              </p:txBody>
            </p:sp>
          </mc:Fallback>
        </mc:AlternateContent>
        <p:sp>
          <p:nvSpPr>
            <p:cNvPr id="466" name="Rectangle 465"/>
            <p:cNvSpPr/>
            <p:nvPr/>
          </p:nvSpPr>
          <p:spPr>
            <a:xfrm>
              <a:off x="370762"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67" name="Rectangle 466"/>
            <p:cNvSpPr/>
            <p:nvPr/>
          </p:nvSpPr>
          <p:spPr>
            <a:xfrm>
              <a:off x="93669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68" name="Rectangle 467"/>
            <p:cNvSpPr/>
            <p:nvPr/>
          </p:nvSpPr>
          <p:spPr>
            <a:xfrm>
              <a:off x="1502618"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69" name="Rectangle 468"/>
            <p:cNvSpPr/>
            <p:nvPr/>
          </p:nvSpPr>
          <p:spPr>
            <a:xfrm>
              <a:off x="2068546"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70" name="Rectangle 469"/>
            <p:cNvSpPr/>
            <p:nvPr/>
          </p:nvSpPr>
          <p:spPr>
            <a:xfrm>
              <a:off x="2634474"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71" name="Rectangle 470"/>
            <p:cNvSpPr/>
            <p:nvPr/>
          </p:nvSpPr>
          <p:spPr>
            <a:xfrm>
              <a:off x="3200400" y="3236796"/>
              <a:ext cx="368490" cy="464024"/>
            </a:xfrm>
            <a:prstGeom prst="rect">
              <a:avLst/>
            </a:prstGeom>
            <a:no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grpSp>
      <p:sp>
        <p:nvSpPr>
          <p:cNvPr id="17" name="Rounded Rectangle 16"/>
          <p:cNvSpPr/>
          <p:nvPr/>
        </p:nvSpPr>
        <p:spPr>
          <a:xfrm>
            <a:off x="3487603" y="3575713"/>
            <a:ext cx="450376" cy="2715905"/>
          </a:xfrm>
          <a:prstGeom prst="roundRect">
            <a:avLst/>
          </a:prstGeom>
          <a:solidFill>
            <a:srgbClr val="0432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a:off x="2916672" y="2895600"/>
            <a:ext cx="450376" cy="2715905"/>
          </a:xfrm>
          <a:prstGeom prst="round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a:off x="4076731" y="3618930"/>
            <a:ext cx="450376" cy="2715905"/>
          </a:xfrm>
          <a:prstGeom prst="round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a:off x="4624916" y="4142095"/>
            <a:ext cx="450376" cy="2715905"/>
          </a:xfrm>
          <a:prstGeom prst="roundRect">
            <a:avLst/>
          </a:prstGeom>
          <a:solidFill>
            <a:srgbClr val="0432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5159453" y="4142095"/>
            <a:ext cx="450376" cy="2715905"/>
          </a:xfrm>
          <a:prstGeom prst="round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a:off x="6992565" y="3325529"/>
            <a:ext cx="4983480" cy="216087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Seravek" charset="0"/>
                <a:ea typeface="Seravek" charset="0"/>
                <a:cs typeface="Seravek" charset="0"/>
              </a:rPr>
              <a:t>1. Write </a:t>
            </a:r>
            <a:r>
              <a:rPr lang="en-US" sz="3200" dirty="0" err="1">
                <a:solidFill>
                  <a:srgbClr val="FF0000"/>
                </a:solidFill>
                <a:latin typeface="Seravek" charset="0"/>
                <a:ea typeface="Seravek" charset="0"/>
                <a:cs typeface="Seravek" charset="0"/>
              </a:rPr>
              <a:t>t</a:t>
            </a:r>
            <a:r>
              <a:rPr lang="en-US" sz="3200" baseline="-25000" dirty="0" err="1">
                <a:solidFill>
                  <a:srgbClr val="FF0000"/>
                </a:solidFill>
                <a:latin typeface="Seravek" charset="0"/>
                <a:ea typeface="Seravek" charset="0"/>
                <a:cs typeface="Seravek" charset="0"/>
              </a:rPr>
              <a:t>i</a:t>
            </a:r>
            <a:r>
              <a:rPr lang="en-US" sz="3200" dirty="0">
                <a:solidFill>
                  <a:srgbClr val="FF0000"/>
                </a:solidFill>
                <a:latin typeface="Seravek" charset="0"/>
                <a:ea typeface="Seravek" charset="0"/>
                <a:cs typeface="Seravek" charset="0"/>
              </a:rPr>
              <a:t> = 2</a:t>
            </a:r>
            <a:r>
              <a:rPr lang="en-US" sz="3200" dirty="0" smtClean="0">
                <a:solidFill>
                  <a:srgbClr val="FF0000"/>
                </a:solidFill>
                <a:latin typeface="Seravek" charset="0"/>
                <a:ea typeface="Seravek" charset="0"/>
                <a:cs typeface="Seravek" charset="0"/>
              </a:rPr>
              <a:t> </a:t>
            </a:r>
            <a:r>
              <a:rPr lang="en-US" sz="3200" dirty="0">
                <a:solidFill>
                  <a:srgbClr val="FF0000"/>
                </a:solidFill>
                <a:latin typeface="Seravek" charset="0"/>
                <a:ea typeface="Seravek" charset="0"/>
                <a:cs typeface="Seravek" charset="0"/>
              </a:rPr>
              <a:t>* q</a:t>
            </a:r>
            <a:r>
              <a:rPr lang="en-US" sz="3200" baseline="-25000" dirty="0">
                <a:solidFill>
                  <a:srgbClr val="FF0000"/>
                </a:solidFill>
                <a:latin typeface="Seravek" charset="0"/>
                <a:ea typeface="Seravek" charset="0"/>
                <a:cs typeface="Seravek" charset="0"/>
              </a:rPr>
              <a:t>i</a:t>
            </a:r>
            <a:r>
              <a:rPr lang="en-US" sz="3200" dirty="0">
                <a:solidFill>
                  <a:srgbClr val="FF0000"/>
                </a:solidFill>
                <a:latin typeface="Seravek" charset="0"/>
                <a:ea typeface="Seravek" charset="0"/>
                <a:cs typeface="Seravek" charset="0"/>
              </a:rPr>
              <a:t> + </a:t>
            </a:r>
            <a:r>
              <a:rPr lang="en-US" sz="3200" dirty="0" err="1" smtClean="0">
                <a:solidFill>
                  <a:srgbClr val="FF0000"/>
                </a:solidFill>
                <a:latin typeface="Seravek" charset="0"/>
                <a:ea typeface="Seravek" charset="0"/>
                <a:cs typeface="Seravek" charset="0"/>
              </a:rPr>
              <a:t>r</a:t>
            </a:r>
            <a:r>
              <a:rPr lang="en-US" sz="3200" baseline="-25000" dirty="0" err="1" smtClean="0">
                <a:solidFill>
                  <a:srgbClr val="FF0000"/>
                </a:solidFill>
                <a:latin typeface="Seravek" charset="0"/>
                <a:ea typeface="Seravek" charset="0"/>
                <a:cs typeface="Seravek" charset="0"/>
              </a:rPr>
              <a:t>i</a:t>
            </a:r>
            <a:r>
              <a:rPr lang="en-US" sz="3200" baseline="-25000" dirty="0" smtClean="0">
                <a:solidFill>
                  <a:srgbClr val="FF0000"/>
                </a:solidFill>
                <a:latin typeface="Seravek" charset="0"/>
                <a:ea typeface="Seravek" charset="0"/>
                <a:cs typeface="Seravek" charset="0"/>
              </a:rPr>
              <a:t>.</a:t>
            </a:r>
            <a:endParaRPr lang="en-US" sz="3200" baseline="-25000" dirty="0">
              <a:solidFill>
                <a:srgbClr val="FF0000"/>
              </a:solidFill>
              <a:latin typeface="Seravek" charset="0"/>
              <a:ea typeface="Seravek" charset="0"/>
              <a:cs typeface="Seravek" charset="0"/>
            </a:endParaRPr>
          </a:p>
          <a:p>
            <a:pPr algn="ctr"/>
            <a:r>
              <a:rPr lang="en-US" sz="3200" dirty="0">
                <a:solidFill>
                  <a:srgbClr val="FF0000"/>
                </a:solidFill>
                <a:latin typeface="Seravek" charset="0"/>
                <a:ea typeface="Seravek" charset="0"/>
                <a:cs typeface="Seravek" charset="0"/>
              </a:rPr>
              <a:t>2. </a:t>
            </a:r>
            <a:r>
              <a:rPr lang="en-US" sz="3200" dirty="0" smtClean="0">
                <a:solidFill>
                  <a:srgbClr val="FF0000"/>
                </a:solidFill>
                <a:latin typeface="Seravek" charset="0"/>
                <a:ea typeface="Seravek" charset="0"/>
                <a:cs typeface="Seravek" charset="0"/>
              </a:rPr>
              <a:t>Group </a:t>
            </a:r>
            <a:r>
              <a:rPr lang="en-US" sz="3200" dirty="0">
                <a:solidFill>
                  <a:srgbClr val="FF0000"/>
                </a:solidFill>
                <a:latin typeface="Seravek" charset="0"/>
                <a:ea typeface="Seravek" charset="0"/>
                <a:cs typeface="Seravek" charset="0"/>
              </a:rPr>
              <a:t>all t with same </a:t>
            </a:r>
            <a:r>
              <a:rPr lang="en-US" sz="3200" dirty="0" smtClean="0">
                <a:solidFill>
                  <a:srgbClr val="FF0000"/>
                </a:solidFill>
                <a:latin typeface="Seravek" charset="0"/>
                <a:ea typeface="Seravek" charset="0"/>
                <a:cs typeface="Seravek" charset="0"/>
              </a:rPr>
              <a:t>r.</a:t>
            </a:r>
          </a:p>
          <a:p>
            <a:pPr algn="ctr"/>
            <a:r>
              <a:rPr lang="en-US" sz="3200" dirty="0" smtClean="0">
                <a:solidFill>
                  <a:srgbClr val="FF0000"/>
                </a:solidFill>
                <a:latin typeface="Seravek" charset="0"/>
                <a:ea typeface="Seravek" charset="0"/>
                <a:cs typeface="Seravek" charset="0"/>
              </a:rPr>
              <a:t>3. Enforce constraints</a:t>
            </a:r>
          </a:p>
          <a:p>
            <a:pPr algn="ctr"/>
            <a:r>
              <a:rPr lang="en-US" sz="3200" dirty="0" smtClean="0">
                <a:solidFill>
                  <a:srgbClr val="FF0000"/>
                </a:solidFill>
                <a:latin typeface="Seravek" charset="0"/>
                <a:ea typeface="Seravek" charset="0"/>
                <a:cs typeface="Seravek" charset="0"/>
              </a:rPr>
              <a:t>for each group.</a:t>
            </a:r>
            <a:endParaRPr lang="en-US" sz="3200" dirty="0">
              <a:solidFill>
                <a:srgbClr val="FF0000"/>
              </a:solidFill>
              <a:latin typeface="Seravek" charset="0"/>
              <a:ea typeface="Seravek" charset="0"/>
              <a:cs typeface="Seravek" charset="0"/>
            </a:endParaRPr>
          </a:p>
        </p:txBody>
      </p:sp>
      <mc:AlternateContent xmlns:mc="http://schemas.openxmlformats.org/markup-compatibility/2006" xmlns:a14="http://schemas.microsoft.com/office/drawing/2010/main">
        <mc:Choice Requires="a14">
          <p:sp>
            <p:nvSpPr>
              <p:cNvPr id="478" name="TextBox 477"/>
              <p:cNvSpPr txBox="1"/>
              <p:nvPr/>
            </p:nvSpPr>
            <p:spPr>
              <a:xfrm>
                <a:off x="2859997" y="131438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2</m:t>
                          </m:r>
                        </m:sub>
                      </m:sSub>
                    </m:oMath>
                  </m:oMathPara>
                </a14:m>
                <a:endParaRPr lang="en-US" sz="3200" dirty="0">
                  <a:latin typeface="Seravek" charset="0"/>
                  <a:ea typeface="Seravek" charset="0"/>
                  <a:cs typeface="Seravek" charset="0"/>
                </a:endParaRPr>
              </a:p>
            </p:txBody>
          </p:sp>
        </mc:Choice>
        <mc:Fallback xmlns="">
          <p:sp>
            <p:nvSpPr>
              <p:cNvPr id="478" name="TextBox 477"/>
              <p:cNvSpPr txBox="1">
                <a:spLocks noRot="1" noChangeAspect="1" noMove="1" noResize="1" noEditPoints="1" noAdjustHandles="1" noChangeArrowheads="1" noChangeShapeType="1" noTextEdit="1"/>
              </p:cNvSpPr>
              <p:nvPr/>
            </p:nvSpPr>
            <p:spPr>
              <a:xfrm>
                <a:off x="2859997" y="1314380"/>
                <a:ext cx="548640" cy="584775"/>
              </a:xfrm>
              <a:prstGeom prst="rect">
                <a:avLst/>
              </a:prstGeom>
              <a:blipFill rotWithShape="0">
                <a:blip r:embed="rId25"/>
                <a:stretch>
                  <a:fillRect/>
                </a:stretch>
              </a:blipFill>
            </p:spPr>
            <p:txBody>
              <a:bodyPr/>
              <a:lstStyle/>
              <a:p>
                <a:r>
                  <a:rPr lang="en-US">
                    <a:noFill/>
                  </a:rPr>
                  <a:t> </a:t>
                </a:r>
              </a:p>
            </p:txBody>
          </p:sp>
        </mc:Fallback>
      </mc:AlternateContent>
      <p:sp>
        <p:nvSpPr>
          <p:cNvPr id="479" name="Oval 478"/>
          <p:cNvSpPr/>
          <p:nvPr/>
        </p:nvSpPr>
        <p:spPr>
          <a:xfrm>
            <a:off x="3513185" y="1569793"/>
            <a:ext cx="143691" cy="146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80" name="Oval 479"/>
          <p:cNvSpPr/>
          <p:nvPr/>
        </p:nvSpPr>
        <p:spPr>
          <a:xfrm>
            <a:off x="3868060" y="1569793"/>
            <a:ext cx="143691" cy="146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sp>
        <p:nvSpPr>
          <p:cNvPr id="481" name="Oval 480"/>
          <p:cNvSpPr/>
          <p:nvPr/>
        </p:nvSpPr>
        <p:spPr>
          <a:xfrm>
            <a:off x="4222935" y="1569793"/>
            <a:ext cx="143691" cy="146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mc:AlternateContent xmlns:mc="http://schemas.openxmlformats.org/markup-compatibility/2006" xmlns:a14="http://schemas.microsoft.com/office/drawing/2010/main">
        <mc:Choice Requires="a14">
          <p:sp>
            <p:nvSpPr>
              <p:cNvPr id="482" name="TextBox 481"/>
              <p:cNvSpPr txBox="1"/>
              <p:nvPr/>
            </p:nvSpPr>
            <p:spPr>
              <a:xfrm>
                <a:off x="68502" y="1314379"/>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0</m:t>
                          </m:r>
                        </m:sub>
                      </m:sSub>
                    </m:oMath>
                  </m:oMathPara>
                </a14:m>
                <a:endParaRPr lang="en-US" sz="3200" dirty="0">
                  <a:latin typeface="Seravek" charset="0"/>
                  <a:ea typeface="Seravek" charset="0"/>
                  <a:cs typeface="Seravek" charset="0"/>
                </a:endParaRPr>
              </a:p>
            </p:txBody>
          </p:sp>
        </mc:Choice>
        <mc:Fallback xmlns="">
          <p:sp>
            <p:nvSpPr>
              <p:cNvPr id="482" name="TextBox 481"/>
              <p:cNvSpPr txBox="1">
                <a:spLocks noRot="1" noChangeAspect="1" noMove="1" noResize="1" noEditPoints="1" noAdjustHandles="1" noChangeArrowheads="1" noChangeShapeType="1" noTextEdit="1"/>
              </p:cNvSpPr>
              <p:nvPr/>
            </p:nvSpPr>
            <p:spPr>
              <a:xfrm>
                <a:off x="68502" y="1314379"/>
                <a:ext cx="548640" cy="584775"/>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3" name="TextBox 482"/>
              <p:cNvSpPr txBox="1"/>
              <p:nvPr/>
            </p:nvSpPr>
            <p:spPr>
              <a:xfrm>
                <a:off x="1177647" y="1328027"/>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charset="0"/>
                              <a:ea typeface="Seravek" charset="0"/>
                              <a:cs typeface="Seravek" charset="0"/>
                            </a:rPr>
                          </m:ctrlPr>
                        </m:sSubPr>
                        <m:e>
                          <m:r>
                            <a:rPr lang="en-US" sz="3200" b="0" i="1" dirty="0" smtClean="0">
                              <a:latin typeface="Cambria Math" charset="0"/>
                              <a:ea typeface="Seravek" charset="0"/>
                              <a:cs typeface="Seravek" charset="0"/>
                            </a:rPr>
                            <m:t>𝑡</m:t>
                          </m:r>
                        </m:e>
                        <m:sub>
                          <m:r>
                            <a:rPr lang="en-US" sz="3200" b="0" i="1" dirty="0" smtClean="0">
                              <a:latin typeface="Cambria Math" charset="0"/>
                              <a:ea typeface="Seravek" charset="0"/>
                              <a:cs typeface="Seravek" charset="0"/>
                            </a:rPr>
                            <m:t>1</m:t>
                          </m:r>
                        </m:sub>
                      </m:sSub>
                    </m:oMath>
                  </m:oMathPara>
                </a14:m>
                <a:endParaRPr lang="en-US" sz="3200" dirty="0">
                  <a:latin typeface="Seravek" charset="0"/>
                  <a:ea typeface="Seravek" charset="0"/>
                  <a:cs typeface="Seravek" charset="0"/>
                </a:endParaRPr>
              </a:p>
            </p:txBody>
          </p:sp>
        </mc:Choice>
        <mc:Fallback xmlns="">
          <p:sp>
            <p:nvSpPr>
              <p:cNvPr id="483" name="TextBox 482"/>
              <p:cNvSpPr txBox="1">
                <a:spLocks noRot="1" noChangeAspect="1" noMove="1" noResize="1" noEditPoints="1" noAdjustHandles="1" noChangeArrowheads="1" noChangeShapeType="1" noTextEdit="1"/>
              </p:cNvSpPr>
              <p:nvPr/>
            </p:nvSpPr>
            <p:spPr>
              <a:xfrm>
                <a:off x="1177647" y="1328027"/>
                <a:ext cx="548640" cy="584775"/>
              </a:xfrm>
              <a:prstGeom prst="rect">
                <a:avLst/>
              </a:prstGeom>
              <a:blipFill rotWithShape="0">
                <a:blip r:embed="rId27"/>
                <a:stretch>
                  <a:fillRect/>
                </a:stretch>
              </a:blipFill>
            </p:spPr>
            <p:txBody>
              <a:bodyPr/>
              <a:lstStyle/>
              <a:p>
                <a:r>
                  <a:rPr lang="en-US">
                    <a:noFill/>
                  </a:rPr>
                  <a:t> </a:t>
                </a:r>
              </a:p>
            </p:txBody>
          </p:sp>
        </mc:Fallback>
      </mc:AlternateContent>
      <p:sp>
        <p:nvSpPr>
          <p:cNvPr id="494" name="TextBox 493"/>
          <p:cNvSpPr txBox="1"/>
          <p:nvPr/>
        </p:nvSpPr>
        <p:spPr>
          <a:xfrm>
            <a:off x="-1996440" y="-3002280"/>
            <a:ext cx="184731" cy="369332"/>
          </a:xfrm>
          <a:prstGeom prst="rect">
            <a:avLst/>
          </a:prstGeom>
          <a:noFill/>
        </p:spPr>
        <p:txBody>
          <a:bodyPr wrap="none" rtlCol="0">
            <a:spAutoFit/>
          </a:bodyPr>
          <a:lstStyle/>
          <a:p>
            <a:endParaRPr lang="en-US" dirty="0"/>
          </a:p>
        </p:txBody>
      </p:sp>
      <p:cxnSp>
        <p:nvCxnSpPr>
          <p:cNvPr id="5" name="Straight Arrow Connector 4"/>
          <p:cNvCxnSpPr/>
          <p:nvPr/>
        </p:nvCxnSpPr>
        <p:spPr>
          <a:xfrm flipV="1">
            <a:off x="207034" y="1104181"/>
            <a:ext cx="293298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3849" y="603849"/>
            <a:ext cx="2282997" cy="584775"/>
          </a:xfrm>
          <a:prstGeom prst="rect">
            <a:avLst/>
          </a:prstGeom>
          <a:noFill/>
        </p:spPr>
        <p:txBody>
          <a:bodyPr wrap="none" rtlCol="0">
            <a:spAutoFit/>
          </a:bodyPr>
          <a:lstStyle/>
          <a:p>
            <a:r>
              <a:rPr lang="en-US" sz="3200" smtClean="0">
                <a:latin typeface="Seravek" charset="0"/>
                <a:ea typeface="Seravek" charset="0"/>
                <a:cs typeface="Seravek" charset="0"/>
              </a:rPr>
              <a:t>Clock cycles</a:t>
            </a:r>
            <a:endParaRPr lang="en-US" sz="3200" dirty="0">
              <a:latin typeface="Seravek" charset="0"/>
              <a:ea typeface="Seravek" charset="0"/>
              <a:cs typeface="Seravek" charset="0"/>
            </a:endParaRPr>
          </a:p>
        </p:txBody>
      </p:sp>
    </p:spTree>
    <p:custDataLst>
      <p:tags r:id="rId1"/>
    </p:custDataLst>
    <p:extLst>
      <p:ext uri="{BB962C8B-B14F-4D97-AF65-F5344CB8AC3E}">
        <p14:creationId xmlns:p14="http://schemas.microsoft.com/office/powerpoint/2010/main" val="1293618200"/>
      </p:ext>
    </p:extLst>
  </p:cSld>
  <p:clrMapOvr>
    <a:masterClrMapping/>
  </p:clrMapOvr>
  <mc:AlternateContent xmlns:mc="http://schemas.openxmlformats.org/markup-compatibility/2006" xmlns:p14="http://schemas.microsoft.com/office/powerpoint/2010/main">
    <mc:Choice Requires="p14">
      <p:transition spd="slow" p14:dur="2000" advTm="162582"/>
    </mc:Choice>
    <mc:Fallback xmlns="">
      <p:transition spd="slow" advTm="162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200"/>
                                  </p:stCondLst>
                                  <p:childTnLst>
                                    <p:set>
                                      <p:cBhvr>
                                        <p:cTn id="57" dur="1" fill="hold">
                                          <p:stCondLst>
                                            <p:cond delay="0"/>
                                          </p:stCondLst>
                                        </p:cTn>
                                        <p:tgtEl>
                                          <p:spTgt spid="432"/>
                                        </p:tgtEl>
                                        <p:attrNameLst>
                                          <p:attrName>style.visibility</p:attrName>
                                        </p:attrNameLst>
                                      </p:cBhvr>
                                      <p:to>
                                        <p:strVal val="visible"/>
                                      </p:to>
                                    </p:set>
                                  </p:childTnLst>
                                </p:cTn>
                              </p:par>
                            </p:childTnLst>
                          </p:cTn>
                        </p:par>
                        <p:par>
                          <p:cTn id="58" fill="hold">
                            <p:stCondLst>
                              <p:cond delay="200"/>
                            </p:stCondLst>
                            <p:childTnLst>
                              <p:par>
                                <p:cTn id="59" presetID="1" presetClass="entr" presetSubtype="0" fill="hold" nodeType="afterEffect">
                                  <p:stCondLst>
                                    <p:cond delay="200"/>
                                  </p:stCondLst>
                                  <p:childTnLst>
                                    <p:set>
                                      <p:cBhvr>
                                        <p:cTn id="60" dur="1" fill="hold">
                                          <p:stCondLst>
                                            <p:cond delay="0"/>
                                          </p:stCondLst>
                                        </p:cTn>
                                        <p:tgtEl>
                                          <p:spTgt spid="442"/>
                                        </p:tgtEl>
                                        <p:attrNameLst>
                                          <p:attrName>style.visibility</p:attrName>
                                        </p:attrNameLst>
                                      </p:cBhvr>
                                      <p:to>
                                        <p:strVal val="visible"/>
                                      </p:to>
                                    </p:set>
                                  </p:childTnLst>
                                </p:cTn>
                              </p:par>
                            </p:childTnLst>
                          </p:cTn>
                        </p:par>
                        <p:par>
                          <p:cTn id="61" fill="hold">
                            <p:stCondLst>
                              <p:cond delay="400"/>
                            </p:stCondLst>
                            <p:childTnLst>
                              <p:par>
                                <p:cTn id="62" presetID="1" presetClass="entr" presetSubtype="0" fill="hold" nodeType="afterEffect">
                                  <p:stCondLst>
                                    <p:cond delay="200"/>
                                  </p:stCondLst>
                                  <p:childTnLst>
                                    <p:set>
                                      <p:cBhvr>
                                        <p:cTn id="63" dur="1" fill="hold">
                                          <p:stCondLst>
                                            <p:cond delay="0"/>
                                          </p:stCondLst>
                                        </p:cTn>
                                        <p:tgtEl>
                                          <p:spTgt spid="452"/>
                                        </p:tgtEl>
                                        <p:attrNameLst>
                                          <p:attrName>style.visibility</p:attrName>
                                        </p:attrNameLst>
                                      </p:cBhvr>
                                      <p:to>
                                        <p:strVal val="visible"/>
                                      </p:to>
                                    </p:set>
                                  </p:childTnLst>
                                </p:cTn>
                              </p:par>
                            </p:childTnLst>
                          </p:cTn>
                        </p:par>
                        <p:par>
                          <p:cTn id="64" fill="hold">
                            <p:stCondLst>
                              <p:cond delay="600"/>
                            </p:stCondLst>
                            <p:childTnLst>
                              <p:par>
                                <p:cTn id="65" presetID="1" presetClass="entr" presetSubtype="0" fill="hold" nodeType="afterEffect">
                                  <p:stCondLst>
                                    <p:cond delay="200"/>
                                  </p:stCondLst>
                                  <p:childTnLst>
                                    <p:set>
                                      <p:cBhvr>
                                        <p:cTn id="66" dur="1" fill="hold">
                                          <p:stCondLst>
                                            <p:cond delay="0"/>
                                          </p:stCondLst>
                                        </p:cTn>
                                        <p:tgtEl>
                                          <p:spTgt spid="4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7">
                                            <p:bg/>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7">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77">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77">
                                            <p:txEl>
                                              <p:pRg st="2" end="2"/>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 grpId="0" animBg="1"/>
      <p:bldP spid="141" grpId="0" animBg="1"/>
      <p:bldP spid="388" grpId="0" animBg="1"/>
      <p:bldP spid="389" grpId="0" animBg="1"/>
      <p:bldP spid="390" grpId="0" animBg="1"/>
      <p:bldP spid="391" grpId="0" animBg="1"/>
      <p:bldP spid="392" grpId="0" animBg="1"/>
      <p:bldP spid="17" grpId="0" animBg="1"/>
      <p:bldP spid="472" grpId="0" animBg="1"/>
      <p:bldP spid="473" grpId="0" animBg="1"/>
      <p:bldP spid="474" grpId="0" animBg="1"/>
      <p:bldP spid="475" grpId="0" animBg="1"/>
      <p:bldP spid="477" grpId="0" uiExpand="1" build="allAtOnce" animBg="1"/>
      <p:bldP spid="478" grpId="0"/>
      <p:bldP spid="479" grpId="0" animBg="1"/>
      <p:bldP spid="480" grpId="0" animBg="1"/>
      <p:bldP spid="481" grpId="0" animBg="1"/>
      <p:bldP spid="482" grpId="0"/>
      <p:bldP spid="483"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Comparing RMT and </a:t>
            </a:r>
            <a:r>
              <a:rPr lang="en-US" dirty="0" err="1" smtClean="0"/>
              <a:t>dRMT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04126685"/>
              </p:ext>
            </p:extLst>
          </p:nvPr>
        </p:nvGraphicFramePr>
        <p:xfrm>
          <a:off x="2631239" y="1557507"/>
          <a:ext cx="6929523" cy="2309200"/>
        </p:xfrm>
        <a:graphic>
          <a:graphicData uri="http://schemas.openxmlformats.org/drawingml/2006/table">
            <a:tbl>
              <a:tblPr firstRow="1" bandRow="1">
                <a:tableStyleId>{2D5ABB26-0587-4C30-8999-92F81FD0307C}</a:tableStyleId>
              </a:tblPr>
              <a:tblGrid>
                <a:gridCol w="2781675"/>
                <a:gridCol w="2140064"/>
                <a:gridCol w="2007784"/>
              </a:tblGrid>
              <a:tr h="454169">
                <a:tc>
                  <a:txBody>
                    <a:bodyPr/>
                    <a:lstStyle/>
                    <a:p>
                      <a:r>
                        <a:rPr lang="en-US" sz="2000" dirty="0" smtClean="0"/>
                        <a:t>P4 Program</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RMT</a:t>
                      </a:r>
                      <a:r>
                        <a:rPr lang="en-US" sz="2000" baseline="0" dirty="0" smtClean="0"/>
                        <a:t> with memory</a:t>
                      </a:r>
                    </a:p>
                    <a:p>
                      <a:pPr algn="ctr"/>
                      <a:r>
                        <a:rPr lang="en-US" sz="2000" baseline="0" dirty="0" smtClean="0"/>
                        <a:t>disaggregation</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dRMT</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040">
                <a:tc>
                  <a:txBody>
                    <a:bodyPr/>
                    <a:lstStyle/>
                    <a:p>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2000" dirty="0"/>
                    </a:p>
                  </a:txBody>
                  <a:tcPr>
                    <a:lnT w="12700" cap="flat" cmpd="sng" algn="ctr">
                      <a:solidFill>
                        <a:schemeClr val="tx1"/>
                      </a:solidFill>
                      <a:prstDash val="solid"/>
                      <a:round/>
                      <a:headEnd type="none" w="med" len="med"/>
                      <a:tailEnd type="none" w="med" len="med"/>
                    </a:lnT>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tx1"/>
                      </a:solidFill>
                      <a:prstDash val="solid"/>
                      <a:round/>
                      <a:headEnd type="none" w="med" len="med"/>
                      <a:tailEnd type="none" w="med" len="med"/>
                    </a:lnL>
                  </a:tcPr>
                </a:tc>
                <a:tc>
                  <a:txBody>
                    <a:bodyPr/>
                    <a:lstStyle/>
                    <a:p>
                      <a:pPr algn="ctr"/>
                      <a:endParaRPr lang="en-US" sz="2000" dirty="0"/>
                    </a:p>
                  </a:txBody>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endParaRPr lang="en-US" sz="2000" baseline="0" dirty="0" smtClean="0"/>
                    </a:p>
                  </a:txBody>
                  <a:tcPr>
                    <a:lnL w="12700" cap="flat" cmpd="sng" algn="ctr">
                      <a:solidFill>
                        <a:schemeClr val="tx1"/>
                      </a:solidFill>
                      <a:prstDash val="solid"/>
                      <a:round/>
                      <a:headEnd type="none" w="med" len="med"/>
                      <a:tailEnd type="none" w="med" len="med"/>
                    </a:lnL>
                  </a:tcPr>
                </a:tc>
                <a:tc>
                  <a:txBody>
                    <a:bodyPr/>
                    <a:lstStyle/>
                    <a:p>
                      <a:pPr algn="ctr"/>
                      <a:endParaRPr lang="en-US" sz="2000" dirty="0"/>
                    </a:p>
                  </a:txBody>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dirty="0"/>
                    </a:p>
                  </a:txBody>
                  <a:tcPr>
                    <a:lnB w="12700" cap="flat" cmpd="sng" algn="ctr">
                      <a:solidFill>
                        <a:schemeClr val="tx1"/>
                      </a:solidFill>
                      <a:prstDash val="solid"/>
                      <a:round/>
                      <a:headEnd type="none" w="med" len="med"/>
                      <a:tailEnd type="none" w="med" len="med"/>
                    </a:lnB>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662624" y="969024"/>
            <a:ext cx="6866752" cy="430887"/>
          </a:xfrm>
          <a:prstGeom prst="rect">
            <a:avLst/>
          </a:prstGeom>
          <a:noFill/>
        </p:spPr>
        <p:txBody>
          <a:bodyPr wrap="none" rtlCol="0">
            <a:spAutoFit/>
          </a:bodyPr>
          <a:lstStyle/>
          <a:p>
            <a:r>
              <a:rPr lang="en-US" sz="2200" dirty="0" smtClean="0">
                <a:latin typeface="Seravek" charset="0"/>
                <a:ea typeface="Seravek" charset="0"/>
                <a:cs typeface="Seravek" charset="0"/>
              </a:rPr>
              <a:t>Minimum number of processors to run at 1 packet/cycle</a:t>
            </a:r>
            <a:endParaRPr lang="en-US" sz="2200" dirty="0">
              <a:latin typeface="Seravek" charset="0"/>
              <a:ea typeface="Seravek" charset="0"/>
              <a:cs typeface="Seravek" charset="0"/>
            </a:endParaRPr>
          </a:p>
        </p:txBody>
      </p:sp>
    </p:spTree>
    <p:custDataLst>
      <p:tags r:id="rId1"/>
    </p:custDataLst>
    <p:extLst>
      <p:ext uri="{BB962C8B-B14F-4D97-AF65-F5344CB8AC3E}">
        <p14:creationId xmlns:p14="http://schemas.microsoft.com/office/powerpoint/2010/main" val="456793530"/>
      </p:ext>
    </p:extLst>
  </p:cSld>
  <p:clrMapOvr>
    <a:masterClrMapping/>
  </p:clrMapOvr>
  <mc:AlternateContent xmlns:mc="http://schemas.openxmlformats.org/markup-compatibility/2006" xmlns:p14="http://schemas.microsoft.com/office/powerpoint/2010/main">
    <mc:Choice Requires="p14">
      <p:transition spd="slow" p14:dur="2000" advTm="56939"/>
    </mc:Choice>
    <mc:Fallback xmlns="">
      <p:transition spd="slow" advTm="569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Comparing RMT and </a:t>
            </a:r>
            <a:r>
              <a:rPr lang="en-US" dirty="0" err="1" smtClean="0"/>
              <a:t>dRMT</a:t>
            </a:r>
            <a:endParaRPr lang="en-US" dirty="0"/>
          </a:p>
        </p:txBody>
      </p:sp>
      <p:graphicFrame>
        <p:nvGraphicFramePr>
          <p:cNvPr id="7" name="Table 6"/>
          <p:cNvGraphicFramePr>
            <a:graphicFrameLocks noGrp="1"/>
          </p:cNvGraphicFramePr>
          <p:nvPr>
            <p:extLst/>
          </p:nvPr>
        </p:nvGraphicFramePr>
        <p:xfrm>
          <a:off x="2631239" y="1557507"/>
          <a:ext cx="6929523" cy="2309200"/>
        </p:xfrm>
        <a:graphic>
          <a:graphicData uri="http://schemas.openxmlformats.org/drawingml/2006/table">
            <a:tbl>
              <a:tblPr firstRow="1" bandRow="1">
                <a:tableStyleId>{2D5ABB26-0587-4C30-8999-92F81FD0307C}</a:tableStyleId>
              </a:tblPr>
              <a:tblGrid>
                <a:gridCol w="2781675"/>
                <a:gridCol w="2140064"/>
                <a:gridCol w="2007784"/>
              </a:tblGrid>
              <a:tr h="454169">
                <a:tc>
                  <a:txBody>
                    <a:bodyPr/>
                    <a:lstStyle/>
                    <a:p>
                      <a:r>
                        <a:rPr lang="en-US" sz="2000" dirty="0" smtClean="0"/>
                        <a:t>P4 Program</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RMT</a:t>
                      </a:r>
                      <a:r>
                        <a:rPr lang="en-US" sz="2000" baseline="0" dirty="0" smtClean="0"/>
                        <a:t> with memory</a:t>
                      </a:r>
                    </a:p>
                    <a:p>
                      <a:pPr algn="ctr"/>
                      <a:r>
                        <a:rPr lang="en-US" sz="2000" baseline="0" dirty="0" smtClean="0"/>
                        <a:t>disaggregation</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dRMT</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040">
                <a:tc>
                  <a:txBody>
                    <a:bodyPr/>
                    <a:lstStyle/>
                    <a:p>
                      <a:r>
                        <a:rPr lang="en-US" sz="2000" dirty="0" smtClean="0"/>
                        <a:t>switch.p4</a:t>
                      </a:r>
                      <a:r>
                        <a:rPr lang="en-US" sz="2000" baseline="0" dirty="0" smtClean="0"/>
                        <a:t> ingress</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t>18</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hemeClr val="tx1"/>
                      </a:solidFill>
                      <a:prstDash val="solid"/>
                      <a:round/>
                      <a:headEnd type="none" w="med" len="med"/>
                      <a:tailEnd type="none" w="med" len="med"/>
                    </a:lnL>
                  </a:tcPr>
                </a:tc>
                <a:tc>
                  <a:txBody>
                    <a:bodyPr/>
                    <a:lstStyle/>
                    <a:p>
                      <a:pPr algn="ctr"/>
                      <a:endParaRPr lang="en-US" sz="2000" dirty="0"/>
                    </a:p>
                  </a:txBody>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endParaRPr lang="en-US" sz="2000" baseline="0" dirty="0" smtClean="0"/>
                    </a:p>
                  </a:txBody>
                  <a:tcPr>
                    <a:lnL w="12700" cap="flat" cmpd="sng" algn="ctr">
                      <a:solidFill>
                        <a:schemeClr val="tx1"/>
                      </a:solidFill>
                      <a:prstDash val="solid"/>
                      <a:round/>
                      <a:headEnd type="none" w="med" len="med"/>
                      <a:tailEnd type="none" w="med" len="med"/>
                    </a:lnL>
                  </a:tcPr>
                </a:tc>
                <a:tc>
                  <a:txBody>
                    <a:bodyPr/>
                    <a:lstStyle/>
                    <a:p>
                      <a:pPr algn="ctr"/>
                      <a:endParaRPr lang="en-US" sz="2000" dirty="0"/>
                    </a:p>
                  </a:txBody>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dirty="0"/>
                    </a:p>
                  </a:txBody>
                  <a:tcPr>
                    <a:lnB w="12700" cap="flat" cmpd="sng" algn="ctr">
                      <a:solidFill>
                        <a:schemeClr val="tx1"/>
                      </a:solidFill>
                      <a:prstDash val="solid"/>
                      <a:round/>
                      <a:headEnd type="none" w="med" len="med"/>
                      <a:tailEnd type="none" w="med" len="med"/>
                    </a:lnB>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662624" y="969024"/>
            <a:ext cx="6866752" cy="430887"/>
          </a:xfrm>
          <a:prstGeom prst="rect">
            <a:avLst/>
          </a:prstGeom>
          <a:noFill/>
        </p:spPr>
        <p:txBody>
          <a:bodyPr wrap="none" rtlCol="0">
            <a:spAutoFit/>
          </a:bodyPr>
          <a:lstStyle/>
          <a:p>
            <a:r>
              <a:rPr lang="en-US" sz="2200" dirty="0" smtClean="0">
                <a:latin typeface="Seravek" charset="0"/>
                <a:ea typeface="Seravek" charset="0"/>
                <a:cs typeface="Seravek" charset="0"/>
              </a:rPr>
              <a:t>Minimum number of processors to run at 1 packet/cycle</a:t>
            </a:r>
            <a:endParaRPr lang="en-US" sz="2200" dirty="0">
              <a:latin typeface="Seravek" charset="0"/>
              <a:ea typeface="Seravek" charset="0"/>
              <a:cs typeface="Seravek" charset="0"/>
            </a:endParaRPr>
          </a:p>
        </p:txBody>
      </p:sp>
    </p:spTree>
    <p:custDataLst>
      <p:tags r:id="rId1"/>
    </p:custDataLst>
    <p:extLst>
      <p:ext uri="{BB962C8B-B14F-4D97-AF65-F5344CB8AC3E}">
        <p14:creationId xmlns:p14="http://schemas.microsoft.com/office/powerpoint/2010/main" val="372253747"/>
      </p:ext>
    </p:extLst>
  </p:cSld>
  <p:clrMapOvr>
    <a:masterClrMapping/>
  </p:clrMapOvr>
  <mc:AlternateContent xmlns:mc="http://schemas.openxmlformats.org/markup-compatibility/2006" xmlns:p14="http://schemas.microsoft.com/office/powerpoint/2010/main">
    <mc:Choice Requires="p14">
      <p:transition spd="slow" p14:dur="2000" advTm="7930"/>
    </mc:Choice>
    <mc:Fallback xmlns="">
      <p:transition spd="slow" advTm="793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Comparing RMT and </a:t>
            </a:r>
            <a:r>
              <a:rPr lang="en-US" dirty="0" err="1" smtClean="0"/>
              <a:t>dRMT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3398585"/>
              </p:ext>
            </p:extLst>
          </p:nvPr>
        </p:nvGraphicFramePr>
        <p:xfrm>
          <a:off x="2631239" y="1557507"/>
          <a:ext cx="6929523" cy="2309200"/>
        </p:xfrm>
        <a:graphic>
          <a:graphicData uri="http://schemas.openxmlformats.org/drawingml/2006/table">
            <a:tbl>
              <a:tblPr firstRow="1" bandRow="1">
                <a:tableStyleId>{2D5ABB26-0587-4C30-8999-92F81FD0307C}</a:tableStyleId>
              </a:tblPr>
              <a:tblGrid>
                <a:gridCol w="2781675"/>
                <a:gridCol w="2140064"/>
                <a:gridCol w="2007784"/>
              </a:tblGrid>
              <a:tr h="454169">
                <a:tc>
                  <a:txBody>
                    <a:bodyPr/>
                    <a:lstStyle/>
                    <a:p>
                      <a:r>
                        <a:rPr lang="en-US" sz="2000" dirty="0" smtClean="0"/>
                        <a:t>P4 Program</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RMT</a:t>
                      </a:r>
                      <a:r>
                        <a:rPr lang="en-US" sz="2000" baseline="0" dirty="0" smtClean="0"/>
                        <a:t> with memory disaggregation</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dRMT</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040">
                <a:tc>
                  <a:txBody>
                    <a:bodyPr/>
                    <a:lstStyle/>
                    <a:p>
                      <a:r>
                        <a:rPr lang="en-US" sz="2000" dirty="0" smtClean="0"/>
                        <a:t>switch.p4 ingress</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t>18</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switch.p4 egress</a:t>
                      </a: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t>12</a:t>
                      </a:r>
                      <a:endParaRPr lang="en-US" sz="2000" dirty="0"/>
                    </a:p>
                  </a:txBody>
                  <a:tcPr/>
                </a:tc>
                <a:tc>
                  <a:txBody>
                    <a:bodyPr/>
                    <a:lstStyle/>
                    <a:p>
                      <a:pPr algn="ctr"/>
                      <a:r>
                        <a:rPr lang="en-US" sz="2000" b="1" dirty="0" smtClean="0">
                          <a:solidFill>
                            <a:srgbClr val="0432FF"/>
                          </a:solidFill>
                        </a:rPr>
                        <a:t>7</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endParaRPr lang="en-US" sz="2000" baseline="0" dirty="0" smtClean="0"/>
                    </a:p>
                  </a:txBody>
                  <a:tcPr>
                    <a:lnL w="12700" cap="flat" cmpd="sng" algn="ctr">
                      <a:solidFill>
                        <a:schemeClr val="tx1"/>
                      </a:solidFill>
                      <a:prstDash val="solid"/>
                      <a:round/>
                      <a:headEnd type="none" w="med" len="med"/>
                      <a:tailEnd type="none" w="med" len="med"/>
                    </a:lnL>
                  </a:tcPr>
                </a:tc>
                <a:tc>
                  <a:txBody>
                    <a:bodyPr/>
                    <a:lstStyle/>
                    <a:p>
                      <a:pPr algn="ctr"/>
                      <a:endParaRPr lang="en-US" sz="2000" dirty="0"/>
                    </a:p>
                  </a:txBody>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dirty="0"/>
                    </a:p>
                  </a:txBody>
                  <a:tcPr>
                    <a:lnB w="12700" cap="flat" cmpd="sng" algn="ctr">
                      <a:solidFill>
                        <a:schemeClr val="tx1"/>
                      </a:solidFill>
                      <a:prstDash val="solid"/>
                      <a:round/>
                      <a:headEnd type="none" w="med" len="med"/>
                      <a:tailEnd type="none" w="med" len="med"/>
                    </a:lnB>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662624" y="969024"/>
            <a:ext cx="6866752" cy="430887"/>
          </a:xfrm>
          <a:prstGeom prst="rect">
            <a:avLst/>
          </a:prstGeom>
          <a:noFill/>
        </p:spPr>
        <p:txBody>
          <a:bodyPr wrap="none" rtlCol="0">
            <a:spAutoFit/>
          </a:bodyPr>
          <a:lstStyle/>
          <a:p>
            <a:r>
              <a:rPr lang="en-US" sz="2200" dirty="0" smtClean="0">
                <a:latin typeface="Seravek" charset="0"/>
                <a:ea typeface="Seravek" charset="0"/>
                <a:cs typeface="Seravek" charset="0"/>
              </a:rPr>
              <a:t>Minimum number of processors to run at 1 packet/cycle</a:t>
            </a:r>
            <a:endParaRPr lang="en-US" sz="2200" dirty="0">
              <a:latin typeface="Seravek" charset="0"/>
              <a:ea typeface="Seravek" charset="0"/>
              <a:cs typeface="Seravek" charset="0"/>
            </a:endParaRPr>
          </a:p>
        </p:txBody>
      </p:sp>
    </p:spTree>
    <p:extLst>
      <p:ext uri="{BB962C8B-B14F-4D97-AF65-F5344CB8AC3E}">
        <p14:creationId xmlns:p14="http://schemas.microsoft.com/office/powerpoint/2010/main" val="1628521089"/>
      </p:ext>
    </p:extLst>
  </p:cSld>
  <p:clrMapOvr>
    <a:masterClrMapping/>
  </p:clrMapOvr>
  <mc:AlternateContent xmlns:mc="http://schemas.openxmlformats.org/markup-compatibility/2006" xmlns:p14="http://schemas.microsoft.com/office/powerpoint/2010/main">
    <mc:Choice Requires="p14">
      <p:transition spd="slow" p14:dur="2000" advTm="6564"/>
    </mc:Choice>
    <mc:Fallback xmlns="">
      <p:transition spd="slow" advTm="656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Comparing RMT and </a:t>
            </a:r>
            <a:r>
              <a:rPr lang="en-US" dirty="0" err="1" smtClean="0"/>
              <a:t>dRMT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80689759"/>
              </p:ext>
            </p:extLst>
          </p:nvPr>
        </p:nvGraphicFramePr>
        <p:xfrm>
          <a:off x="2631239" y="1557507"/>
          <a:ext cx="6929523" cy="2309200"/>
        </p:xfrm>
        <a:graphic>
          <a:graphicData uri="http://schemas.openxmlformats.org/drawingml/2006/table">
            <a:tbl>
              <a:tblPr firstRow="1" bandRow="1">
                <a:tableStyleId>{2D5ABB26-0587-4C30-8999-92F81FD0307C}</a:tableStyleId>
              </a:tblPr>
              <a:tblGrid>
                <a:gridCol w="2781675"/>
                <a:gridCol w="2140064"/>
                <a:gridCol w="2007784"/>
              </a:tblGrid>
              <a:tr h="454169">
                <a:tc>
                  <a:txBody>
                    <a:bodyPr/>
                    <a:lstStyle/>
                    <a:p>
                      <a:r>
                        <a:rPr lang="en-US" sz="2000" dirty="0" smtClean="0"/>
                        <a:t>P4 Program</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RMT</a:t>
                      </a:r>
                      <a:r>
                        <a:rPr lang="en-US" sz="2000" baseline="0" dirty="0" smtClean="0"/>
                        <a:t> with memory</a:t>
                      </a:r>
                    </a:p>
                    <a:p>
                      <a:pPr algn="ctr"/>
                      <a:r>
                        <a:rPr lang="en-US" sz="2000" baseline="0" dirty="0" smtClean="0"/>
                        <a:t>disaggregation</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dRMT</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040">
                <a:tc>
                  <a:txBody>
                    <a:bodyPr/>
                    <a:lstStyle/>
                    <a:p>
                      <a:r>
                        <a:rPr lang="en-US" sz="2000" dirty="0" smtClean="0"/>
                        <a:t>switch.p4</a:t>
                      </a:r>
                      <a:r>
                        <a:rPr lang="en-US" sz="2000" baseline="0" dirty="0" smtClean="0"/>
                        <a:t> ingress</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t>18</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switch.p4 egress</a:t>
                      </a: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t>12</a:t>
                      </a:r>
                      <a:endParaRPr lang="en-US" sz="2000" dirty="0"/>
                    </a:p>
                  </a:txBody>
                  <a:tcPr/>
                </a:tc>
                <a:tc>
                  <a:txBody>
                    <a:bodyPr/>
                    <a:lstStyle/>
                    <a:p>
                      <a:pPr algn="ctr"/>
                      <a:r>
                        <a:rPr lang="en-US" sz="2000" b="1" dirty="0" smtClean="0">
                          <a:solidFill>
                            <a:srgbClr val="0432FF"/>
                          </a:solidFill>
                        </a:rPr>
                        <a:t>7</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r>
                        <a:rPr lang="en-US" sz="2000" dirty="0" smtClean="0"/>
                        <a:t>switch.p4 combined</a:t>
                      </a:r>
                      <a:endParaRPr lang="en-US" sz="2000" baseline="0" dirty="0" smtClean="0"/>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t>22</a:t>
                      </a:r>
                      <a:endParaRPr lang="en-US" sz="2000" dirty="0"/>
                    </a:p>
                  </a:txBody>
                  <a:tcPr/>
                </a:tc>
                <a:tc>
                  <a:txBody>
                    <a:bodyPr/>
                    <a:lstStyle/>
                    <a:p>
                      <a:pPr algn="ctr"/>
                      <a:r>
                        <a:rPr lang="en-US" sz="2000" b="1" dirty="0" smtClean="0">
                          <a:solidFill>
                            <a:srgbClr val="0432FF"/>
                          </a:solidFill>
                        </a:rPr>
                        <a:t>21</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000" dirty="0"/>
                    </a:p>
                  </a:txBody>
                  <a:tcPr>
                    <a:lnB w="12700" cap="flat" cmpd="sng" algn="ctr">
                      <a:solidFill>
                        <a:schemeClr val="tx1"/>
                      </a:solidFill>
                      <a:prstDash val="solid"/>
                      <a:round/>
                      <a:headEnd type="none" w="med" len="med"/>
                      <a:tailEnd type="none" w="med" len="med"/>
                    </a:lnB>
                  </a:tcPr>
                </a:tc>
                <a:tc>
                  <a:txBody>
                    <a:bodyPr/>
                    <a:lstStyle/>
                    <a:p>
                      <a:pPr algn="ct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662624" y="969024"/>
            <a:ext cx="6866752" cy="430887"/>
          </a:xfrm>
          <a:prstGeom prst="rect">
            <a:avLst/>
          </a:prstGeom>
          <a:noFill/>
        </p:spPr>
        <p:txBody>
          <a:bodyPr wrap="none" rtlCol="0">
            <a:spAutoFit/>
          </a:bodyPr>
          <a:lstStyle/>
          <a:p>
            <a:r>
              <a:rPr lang="en-US" sz="2200" dirty="0" smtClean="0">
                <a:latin typeface="Seravek" charset="0"/>
                <a:ea typeface="Seravek" charset="0"/>
                <a:cs typeface="Seravek" charset="0"/>
              </a:rPr>
              <a:t>Minimum number of processors to run at 1 packet/cycle</a:t>
            </a:r>
            <a:endParaRPr lang="en-US" sz="2200" dirty="0">
              <a:latin typeface="Seravek" charset="0"/>
              <a:ea typeface="Seravek" charset="0"/>
              <a:cs typeface="Seravek" charset="0"/>
            </a:endParaRPr>
          </a:p>
        </p:txBody>
      </p:sp>
    </p:spTree>
    <p:extLst>
      <p:ext uri="{BB962C8B-B14F-4D97-AF65-F5344CB8AC3E}">
        <p14:creationId xmlns:p14="http://schemas.microsoft.com/office/powerpoint/2010/main" val="1671000577"/>
      </p:ext>
    </p:extLst>
  </p:cSld>
  <p:clrMapOvr>
    <a:masterClrMapping/>
  </p:clrMapOvr>
  <mc:AlternateContent xmlns:mc="http://schemas.openxmlformats.org/markup-compatibility/2006" xmlns:p14="http://schemas.microsoft.com/office/powerpoint/2010/main">
    <mc:Choice Requires="p14">
      <p:transition spd="slow" p14:dur="2000" advTm="22641"/>
    </mc:Choice>
    <mc:Fallback xmlns="">
      <p:transition spd="slow" advTm="2264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Comparing RMT and </a:t>
            </a:r>
            <a:r>
              <a:rPr lang="en-US" dirty="0" err="1" smtClean="0"/>
              <a:t>dRMT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68242409"/>
              </p:ext>
            </p:extLst>
          </p:nvPr>
        </p:nvGraphicFramePr>
        <p:xfrm>
          <a:off x="2631239" y="1557507"/>
          <a:ext cx="6929523" cy="2309200"/>
        </p:xfrm>
        <a:graphic>
          <a:graphicData uri="http://schemas.openxmlformats.org/drawingml/2006/table">
            <a:tbl>
              <a:tblPr firstRow="1" bandRow="1">
                <a:tableStyleId>{2D5ABB26-0587-4C30-8999-92F81FD0307C}</a:tableStyleId>
              </a:tblPr>
              <a:tblGrid>
                <a:gridCol w="2781675"/>
                <a:gridCol w="2140064"/>
                <a:gridCol w="2007784"/>
              </a:tblGrid>
              <a:tr h="454169">
                <a:tc>
                  <a:txBody>
                    <a:bodyPr/>
                    <a:lstStyle/>
                    <a:p>
                      <a:r>
                        <a:rPr lang="en-US" sz="2000" dirty="0" smtClean="0"/>
                        <a:t>P4 Program</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RMT</a:t>
                      </a:r>
                      <a:r>
                        <a:rPr lang="en-US" sz="2000" baseline="0" dirty="0" smtClean="0"/>
                        <a:t> with memory</a:t>
                      </a:r>
                    </a:p>
                    <a:p>
                      <a:pPr algn="ctr"/>
                      <a:r>
                        <a:rPr lang="en-US" sz="2000" baseline="0" dirty="0" smtClean="0"/>
                        <a:t>disaggregation</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dRMT</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040">
                <a:tc>
                  <a:txBody>
                    <a:bodyPr/>
                    <a:lstStyle/>
                    <a:p>
                      <a:r>
                        <a:rPr lang="en-US" sz="2000" dirty="0" smtClean="0"/>
                        <a:t>switch.p4 ingress</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t>18</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switch.p4 egress</a:t>
                      </a: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t>12</a:t>
                      </a:r>
                      <a:endParaRPr lang="en-US" sz="2000" dirty="0"/>
                    </a:p>
                  </a:txBody>
                  <a:tcPr/>
                </a:tc>
                <a:tc>
                  <a:txBody>
                    <a:bodyPr/>
                    <a:lstStyle/>
                    <a:p>
                      <a:pPr algn="ctr"/>
                      <a:r>
                        <a:rPr lang="en-US" sz="2000" b="1" dirty="0" smtClean="0">
                          <a:solidFill>
                            <a:srgbClr val="0432FF"/>
                          </a:solidFill>
                        </a:rPr>
                        <a:t>7</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r>
                        <a:rPr lang="en-US" sz="2000" dirty="0" smtClean="0"/>
                        <a:t>switch.p4</a:t>
                      </a:r>
                      <a:r>
                        <a:rPr lang="en-US" sz="2000" baseline="0" dirty="0" smtClean="0"/>
                        <a:t> combined</a:t>
                      </a: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t>22</a:t>
                      </a:r>
                      <a:endParaRPr lang="en-US" sz="2000" dirty="0"/>
                    </a:p>
                  </a:txBody>
                  <a:tcPr/>
                </a:tc>
                <a:tc>
                  <a:txBody>
                    <a:bodyPr/>
                    <a:lstStyle/>
                    <a:p>
                      <a:pPr algn="ctr"/>
                      <a:r>
                        <a:rPr lang="en-US" sz="2000" b="1" dirty="0" smtClean="0">
                          <a:solidFill>
                            <a:srgbClr val="0432FF"/>
                          </a:solidFill>
                        </a:rPr>
                        <a:t>21</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r>
                        <a:rPr lang="en-US" sz="2000" dirty="0" smtClean="0"/>
                        <a:t>proprietary (normalized)</a:t>
                      </a:r>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smtClean="0"/>
                        <a:t>2.0</a:t>
                      </a:r>
                      <a:endParaRPr lang="en-US" sz="2000" dirty="0"/>
                    </a:p>
                  </a:txBody>
                  <a:tcP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432FF"/>
                          </a:solidFill>
                        </a:rPr>
                        <a:t>1.0</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662624" y="969024"/>
            <a:ext cx="6866752" cy="430887"/>
          </a:xfrm>
          <a:prstGeom prst="rect">
            <a:avLst/>
          </a:prstGeom>
          <a:noFill/>
        </p:spPr>
        <p:txBody>
          <a:bodyPr wrap="none" rtlCol="0">
            <a:spAutoFit/>
          </a:bodyPr>
          <a:lstStyle/>
          <a:p>
            <a:r>
              <a:rPr lang="en-US" sz="2200" dirty="0" smtClean="0">
                <a:latin typeface="Seravek" charset="0"/>
                <a:ea typeface="Seravek" charset="0"/>
                <a:cs typeface="Seravek" charset="0"/>
              </a:rPr>
              <a:t>Minimum number of processors to run at 1 packet/cycle</a:t>
            </a:r>
            <a:endParaRPr lang="en-US" sz="2200" dirty="0">
              <a:latin typeface="Seravek" charset="0"/>
              <a:ea typeface="Seravek" charset="0"/>
              <a:cs typeface="Seravek" charset="0"/>
            </a:endParaRPr>
          </a:p>
        </p:txBody>
      </p:sp>
      <p:sp>
        <p:nvSpPr>
          <p:cNvPr id="3" name="TextBox 2"/>
          <p:cNvSpPr txBox="1"/>
          <p:nvPr/>
        </p:nvSpPr>
        <p:spPr>
          <a:xfrm>
            <a:off x="1097281" y="4062549"/>
            <a:ext cx="9932527" cy="1569660"/>
          </a:xfrm>
          <a:prstGeom prst="rect">
            <a:avLst/>
          </a:prstGeom>
          <a:noFill/>
        </p:spPr>
        <p:txBody>
          <a:bodyPr wrap="none" rtlCol="0">
            <a:spAutoFit/>
          </a:bodyPr>
          <a:lstStyle/>
          <a:p>
            <a:r>
              <a:rPr lang="en-US" sz="3200" dirty="0" smtClean="0">
                <a:latin typeface="Seravek" charset="0"/>
                <a:ea typeface="Seravek" charset="0"/>
                <a:cs typeface="Seravek" charset="0"/>
              </a:rPr>
              <a:t>Gains of 4.5% to 50% on programs written for RMT.</a:t>
            </a:r>
          </a:p>
          <a:p>
            <a:endParaRPr lang="en-US" sz="3200" dirty="0">
              <a:latin typeface="Seravek" charset="0"/>
              <a:ea typeface="Seravek" charset="0"/>
              <a:cs typeface="Seravek" charset="0"/>
            </a:endParaRPr>
          </a:p>
          <a:p>
            <a:r>
              <a:rPr lang="en-US" sz="3200" dirty="0">
                <a:latin typeface="Seravek" charset="0"/>
                <a:ea typeface="Seravek" charset="0"/>
                <a:cs typeface="Seravek" charset="0"/>
              </a:rPr>
              <a:t>M</a:t>
            </a:r>
            <a:r>
              <a:rPr lang="en-US" sz="3200" dirty="0" smtClean="0">
                <a:latin typeface="Seravek" charset="0"/>
                <a:ea typeface="Seravek" charset="0"/>
                <a:cs typeface="Seravek" charset="0"/>
              </a:rPr>
              <a:t>ean gain of 10% (max 30%) on 100 random programs.</a:t>
            </a:r>
            <a:endParaRPr lang="en-US" sz="3200" dirty="0">
              <a:latin typeface="Seravek" charset="0"/>
              <a:ea typeface="Seravek" charset="0"/>
              <a:cs typeface="Seravek" charset="0"/>
            </a:endParaRPr>
          </a:p>
        </p:txBody>
      </p:sp>
    </p:spTree>
    <p:custDataLst>
      <p:tags r:id="rId1"/>
    </p:custDataLst>
    <p:extLst>
      <p:ext uri="{BB962C8B-B14F-4D97-AF65-F5344CB8AC3E}">
        <p14:creationId xmlns:p14="http://schemas.microsoft.com/office/powerpoint/2010/main" val="933991997"/>
      </p:ext>
    </p:extLst>
  </p:cSld>
  <p:clrMapOvr>
    <a:masterClrMapping/>
  </p:clrMapOvr>
  <mc:AlternateContent xmlns:mc="http://schemas.openxmlformats.org/markup-compatibility/2006" xmlns:p14="http://schemas.microsoft.com/office/powerpoint/2010/main">
    <mc:Choice Requires="p14">
      <p:transition spd="slow" p14:dur="2000" advTm="17508"/>
    </mc:Choice>
    <mc:Fallback xmlns="">
      <p:transition spd="slow" advTm="17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dRMT</a:t>
            </a:r>
            <a:r>
              <a:rPr lang="en-US" dirty="0" smtClean="0"/>
              <a:t> hardware </a:t>
            </a:r>
            <a:r>
              <a:rPr lang="en-US" dirty="0"/>
              <a:t>f</a:t>
            </a:r>
            <a:r>
              <a:rPr lang="en-US" dirty="0" smtClean="0"/>
              <a:t>easibility</a:t>
            </a:r>
            <a:endParaRPr lang="en-US" dirty="0"/>
          </a:p>
        </p:txBody>
      </p:sp>
      <p:sp>
        <p:nvSpPr>
          <p:cNvPr id="3" name="Content Placeholder 2"/>
          <p:cNvSpPr>
            <a:spLocks noGrp="1"/>
          </p:cNvSpPr>
          <p:nvPr>
            <p:ph idx="1"/>
          </p:nvPr>
        </p:nvSpPr>
        <p:spPr>
          <a:xfrm>
            <a:off x="838200" y="1097218"/>
            <a:ext cx="10515600" cy="5355339"/>
          </a:xfrm>
        </p:spPr>
        <p:txBody>
          <a:bodyPr>
            <a:normAutofit/>
          </a:bodyPr>
          <a:lstStyle/>
          <a:p>
            <a:r>
              <a:rPr lang="en-US" dirty="0" err="1" smtClean="0"/>
              <a:t>dRMT</a:t>
            </a:r>
            <a:r>
              <a:rPr lang="en-US" dirty="0" smtClean="0"/>
              <a:t> processor</a:t>
            </a:r>
          </a:p>
          <a:p>
            <a:pPr lvl="1"/>
            <a:r>
              <a:rPr lang="en-US" dirty="0" smtClean="0"/>
              <a:t>Match and action units are similar to RMT.</a:t>
            </a:r>
          </a:p>
          <a:p>
            <a:pPr lvl="1"/>
            <a:r>
              <a:rPr lang="en-US" dirty="0" err="1" smtClean="0"/>
              <a:t>dRMT</a:t>
            </a:r>
            <a:r>
              <a:rPr lang="en-US" dirty="0" smtClean="0"/>
              <a:t> processor executes and stores entire program; an RMT stage only executes and stores a fragment.</a:t>
            </a:r>
          </a:p>
          <a:p>
            <a:pPr lvl="1"/>
            <a:r>
              <a:rPr lang="en-US" dirty="0" smtClean="0"/>
              <a:t>Several optimizations to reduce the cost of storing an entire program.</a:t>
            </a:r>
          </a:p>
          <a:p>
            <a:endParaRPr lang="en-US" dirty="0" smtClean="0"/>
          </a:p>
          <a:p>
            <a:r>
              <a:rPr lang="en-US" dirty="0" err="1" smtClean="0"/>
              <a:t>dRMT</a:t>
            </a:r>
            <a:r>
              <a:rPr lang="en-US" dirty="0" smtClean="0"/>
              <a:t> crossbar</a:t>
            </a:r>
          </a:p>
          <a:p>
            <a:pPr lvl="1"/>
            <a:r>
              <a:rPr lang="en-US" dirty="0" smtClean="0"/>
              <a:t>Wiring problem: Need wires to connect every processor-cluster pair.</a:t>
            </a:r>
          </a:p>
          <a:p>
            <a:pPr lvl="1"/>
            <a:r>
              <a:rPr lang="en-US" dirty="0" smtClean="0"/>
              <a:t>New crossbar design significantly reduces wire count.</a:t>
            </a:r>
          </a:p>
          <a:p>
            <a:pPr lvl="1"/>
            <a:r>
              <a:rPr lang="en-US" dirty="0" smtClean="0"/>
              <a:t>Can scale to 32 processors with manual routing of crossbar’s wires.</a:t>
            </a:r>
          </a:p>
          <a:p>
            <a:pPr lvl="1"/>
            <a:r>
              <a:rPr lang="en-US" dirty="0" smtClean="0"/>
              <a:t>Seems hard to go beyond 32, but 32 is competitive with existing chips.</a:t>
            </a:r>
          </a:p>
          <a:p>
            <a:pPr lvl="1"/>
            <a:endParaRPr lang="en-US" dirty="0" smtClean="0"/>
          </a:p>
          <a:p>
            <a:pPr lvl="1"/>
            <a:endParaRPr lang="en-US" dirty="0" smtClean="0"/>
          </a:p>
        </p:txBody>
      </p:sp>
    </p:spTree>
    <p:custDataLst>
      <p:tags r:id="rId1"/>
    </p:custDataLst>
    <p:extLst>
      <p:ext uri="{BB962C8B-B14F-4D97-AF65-F5344CB8AC3E}">
        <p14:creationId xmlns:p14="http://schemas.microsoft.com/office/powerpoint/2010/main" val="850599924"/>
      </p:ext>
    </p:extLst>
  </p:cSld>
  <p:clrMapOvr>
    <a:masterClrMapping/>
  </p:clrMapOvr>
  <mc:AlternateContent xmlns:mc="http://schemas.openxmlformats.org/markup-compatibility/2006" xmlns:p14="http://schemas.microsoft.com/office/powerpoint/2010/main">
    <mc:Choice Requires="p14">
      <p:transition spd="slow" p14:dur="2000" advTm="120644"/>
    </mc:Choice>
    <mc:Fallback xmlns="">
      <p:transition spd="slow" advTm="120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Comparing areas of RMT and </a:t>
            </a:r>
            <a:r>
              <a:rPr lang="en-US" dirty="0" err="1" smtClean="0"/>
              <a:t>dRMT</a:t>
            </a:r>
            <a:r>
              <a:rPr lang="en-US" dirty="0" smtClean="0"/>
              <a:t> logic</a:t>
            </a:r>
            <a:endParaRPr lang="en-US" dirty="0"/>
          </a:p>
        </p:txBody>
      </p:sp>
      <p:sp>
        <p:nvSpPr>
          <p:cNvPr id="9" name="Rectangle 8"/>
          <p:cNvSpPr/>
          <p:nvPr/>
        </p:nvSpPr>
        <p:spPr>
          <a:xfrm>
            <a:off x="1804279" y="5676053"/>
            <a:ext cx="8598682" cy="877147"/>
          </a:xfrm>
          <a:prstGeom prst="rect">
            <a:avLst/>
          </a:prstGeom>
          <a:ln w="254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solidFill>
                  <a:schemeClr val="tx1"/>
                </a:solidFill>
                <a:latin typeface="Seravek" charset="0"/>
                <a:ea typeface="Seravek" charset="0"/>
                <a:cs typeface="Seravek" charset="0"/>
              </a:rPr>
              <a:t>dRMT</a:t>
            </a:r>
            <a:r>
              <a:rPr lang="en-US" sz="3200" dirty="0" smtClean="0">
                <a:solidFill>
                  <a:schemeClr val="tx1"/>
                </a:solidFill>
                <a:latin typeface="Seravek" charset="0"/>
                <a:ea typeface="Seravek" charset="0"/>
                <a:cs typeface="Seravek" charset="0"/>
              </a:rPr>
              <a:t> incurs a few mm</a:t>
            </a:r>
            <a:r>
              <a:rPr lang="en-US" sz="3200" baseline="30000" dirty="0" smtClean="0">
                <a:solidFill>
                  <a:schemeClr val="tx1"/>
                </a:solidFill>
                <a:latin typeface="Seravek" charset="0"/>
                <a:ea typeface="Seravek" charset="0"/>
                <a:cs typeface="Seravek" charset="0"/>
              </a:rPr>
              <a:t>2</a:t>
            </a:r>
            <a:r>
              <a:rPr lang="en-US" sz="3200" dirty="0" smtClean="0">
                <a:solidFill>
                  <a:schemeClr val="tx1"/>
                </a:solidFill>
                <a:latin typeface="Seravek" charset="0"/>
                <a:ea typeface="Seravek" charset="0"/>
                <a:cs typeface="Seravek" charset="0"/>
              </a:rPr>
              <a:t> additional area.</a:t>
            </a:r>
          </a:p>
          <a:p>
            <a:pPr algn="ctr"/>
            <a:r>
              <a:rPr lang="en-US" sz="3200" dirty="0" smtClean="0">
                <a:solidFill>
                  <a:schemeClr val="tx1"/>
                </a:solidFill>
                <a:latin typeface="Seravek" charset="0"/>
                <a:ea typeface="Seravek" charset="0"/>
                <a:cs typeface="Seravek" charset="0"/>
              </a:rPr>
              <a:t>Modest in comparison to a 300-700 mm</a:t>
            </a:r>
            <a:r>
              <a:rPr lang="en-US" sz="3200" baseline="30000" dirty="0" smtClean="0">
                <a:solidFill>
                  <a:schemeClr val="tx1"/>
                </a:solidFill>
                <a:latin typeface="Seravek" charset="0"/>
                <a:ea typeface="Seravek" charset="0"/>
                <a:cs typeface="Seravek" charset="0"/>
              </a:rPr>
              <a:t>2</a:t>
            </a:r>
            <a:r>
              <a:rPr lang="en-US" sz="3200" dirty="0" smtClean="0">
                <a:solidFill>
                  <a:schemeClr val="tx1"/>
                </a:solidFill>
                <a:latin typeface="Seravek" charset="0"/>
                <a:ea typeface="Seravek" charset="0"/>
                <a:cs typeface="Seravek" charset="0"/>
              </a:rPr>
              <a:t> chip.</a:t>
            </a:r>
            <a:endParaRPr lang="en-US" sz="3200" baseline="30000" dirty="0">
              <a:solidFill>
                <a:schemeClr val="tx1"/>
              </a:solidFill>
              <a:latin typeface="Seravek" charset="0"/>
              <a:ea typeface="Seravek" charset="0"/>
              <a:cs typeface="Seravek" charset="0"/>
            </a:endParaRPr>
          </a:p>
        </p:txBody>
      </p:sp>
      <p:graphicFrame>
        <p:nvGraphicFramePr>
          <p:cNvPr id="6" name="Chart 5"/>
          <p:cNvGraphicFramePr>
            <a:graphicFrameLocks/>
          </p:cNvGraphicFramePr>
          <p:nvPr>
            <p:extLst>
              <p:ext uri="{D42A27DB-BD31-4B8C-83A1-F6EECF244321}">
                <p14:modId xmlns:p14="http://schemas.microsoft.com/office/powerpoint/2010/main" val="436466460"/>
              </p:ext>
            </p:extLst>
          </p:nvPr>
        </p:nvGraphicFramePr>
        <p:xfrm>
          <a:off x="777240" y="777240"/>
          <a:ext cx="10652760" cy="490156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144667568"/>
      </p:ext>
    </p:extLst>
  </p:cSld>
  <p:clrMapOvr>
    <a:masterClrMapping/>
  </p:clrMapOvr>
  <mc:AlternateContent xmlns:mc="http://schemas.openxmlformats.org/markup-compatibility/2006" xmlns:p14="http://schemas.microsoft.com/office/powerpoint/2010/main">
    <mc:Choice Requires="p14">
      <p:transition spd="slow" p14:dur="2000" advTm="37466"/>
    </mc:Choice>
    <mc:Fallback xmlns="">
      <p:transition spd="slow" advTm="37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dRMT</a:t>
            </a:r>
            <a:r>
              <a:rPr lang="en-US" dirty="0" smtClean="0"/>
              <a:t> in one </a:t>
            </a:r>
            <a:r>
              <a:rPr lang="en-US" dirty="0"/>
              <a:t>s</a:t>
            </a:r>
            <a:r>
              <a:rPr lang="en-US" dirty="0" smtClean="0"/>
              <a:t>lide</a:t>
            </a:r>
            <a:endParaRPr lang="en-US" dirty="0"/>
          </a:p>
        </p:txBody>
      </p:sp>
      <p:sp>
        <p:nvSpPr>
          <p:cNvPr id="6" name="Content Placeholder 5"/>
          <p:cNvSpPr>
            <a:spLocks noGrp="1"/>
          </p:cNvSpPr>
          <p:nvPr>
            <p:ph idx="1"/>
          </p:nvPr>
        </p:nvSpPr>
        <p:spPr/>
        <p:txBody>
          <a:bodyPr/>
          <a:lstStyle/>
          <a:p>
            <a:pPr>
              <a:lnSpc>
                <a:spcPct val="100000"/>
              </a:lnSpc>
              <a:spcBef>
                <a:spcPts val="0"/>
              </a:spcBef>
            </a:pPr>
            <a:r>
              <a:rPr lang="en-US" sz="3200" dirty="0" smtClean="0"/>
              <a:t>RMT </a:t>
            </a:r>
            <a:r>
              <a:rPr lang="en-US" sz="3200" dirty="0"/>
              <a:t>aggregates resources into </a:t>
            </a:r>
            <a:r>
              <a:rPr lang="en-US" sz="3200" dirty="0" smtClean="0"/>
              <a:t>stages that </a:t>
            </a:r>
            <a:r>
              <a:rPr lang="en-US" sz="3200" dirty="0"/>
              <a:t>provide a fixed ratio of </a:t>
            </a:r>
            <a:r>
              <a:rPr lang="en-US" sz="3200" dirty="0" err="1" smtClean="0"/>
              <a:t>memory:match:action</a:t>
            </a:r>
            <a:r>
              <a:rPr lang="en-US" sz="3200" dirty="0" smtClean="0"/>
              <a:t> </a:t>
            </a:r>
            <a:r>
              <a:rPr lang="en-US" sz="3200" dirty="0" smtClean="0"/>
              <a:t>resources.</a:t>
            </a:r>
            <a:endParaRPr lang="en-US" sz="3200" dirty="0" smtClean="0"/>
          </a:p>
          <a:p>
            <a:pPr>
              <a:lnSpc>
                <a:spcPct val="100000"/>
              </a:lnSpc>
              <a:spcBef>
                <a:spcPts val="0"/>
              </a:spcBef>
            </a:pPr>
            <a:endParaRPr lang="en-US" dirty="0"/>
          </a:p>
          <a:p>
            <a:pPr>
              <a:lnSpc>
                <a:spcPct val="100000"/>
              </a:lnSpc>
              <a:spcBef>
                <a:spcPts val="0"/>
              </a:spcBef>
            </a:pPr>
            <a:r>
              <a:rPr lang="en-US" sz="3200" dirty="0" err="1"/>
              <a:t>dRMT</a:t>
            </a:r>
            <a:r>
              <a:rPr lang="en-US" sz="3200" dirty="0"/>
              <a:t> (disaggregated </a:t>
            </a:r>
            <a:r>
              <a:rPr lang="en-US" sz="3200" dirty="0" smtClean="0"/>
              <a:t>RMT): </a:t>
            </a:r>
            <a:r>
              <a:rPr lang="en-US" sz="3200" b="1" dirty="0" smtClean="0"/>
              <a:t>disaggregate</a:t>
            </a:r>
            <a:r>
              <a:rPr lang="en-US" sz="3200" dirty="0" smtClean="0"/>
              <a:t> memory, match, and action resources </a:t>
            </a:r>
            <a:r>
              <a:rPr lang="en-US" sz="3200" dirty="0"/>
              <a:t>of a programmable </a:t>
            </a:r>
            <a:r>
              <a:rPr lang="en-US" sz="3200" dirty="0" smtClean="0"/>
              <a:t>switch. Allocate </a:t>
            </a:r>
            <a:r>
              <a:rPr lang="en-US" sz="3200" dirty="0"/>
              <a:t>them </a:t>
            </a:r>
            <a:r>
              <a:rPr lang="en-US" sz="3200" dirty="0" smtClean="0"/>
              <a:t>independently.</a:t>
            </a:r>
            <a:endParaRPr lang="en-US" sz="3200" dirty="0"/>
          </a:p>
          <a:p>
            <a:pPr marL="0" indent="0">
              <a:lnSpc>
                <a:spcPct val="100000"/>
              </a:lnSpc>
              <a:spcBef>
                <a:spcPts val="0"/>
              </a:spcBef>
              <a:buNone/>
            </a:pPr>
            <a:endParaRPr lang="en-US" dirty="0"/>
          </a:p>
          <a:p>
            <a:pPr marL="512064" indent="-514350">
              <a:lnSpc>
                <a:spcPct val="100000"/>
              </a:lnSpc>
              <a:spcBef>
                <a:spcPts val="0"/>
              </a:spcBef>
              <a:buFont typeface="+mj-lt"/>
              <a:buAutoNum type="arabicPeriod"/>
            </a:pPr>
            <a:endParaRPr lang="en-US" dirty="0"/>
          </a:p>
          <a:p>
            <a:pPr marL="512064" indent="-514350">
              <a:lnSpc>
                <a:spcPct val="100000"/>
              </a:lnSpc>
              <a:spcBef>
                <a:spcPts val="0"/>
              </a:spcBef>
              <a:buFont typeface="+mj-lt"/>
              <a:buAutoNum type="arabicPeriod"/>
            </a:pPr>
            <a:endParaRPr lang="en-US" dirty="0"/>
          </a:p>
          <a:p>
            <a:pPr marL="512064" indent="-514350">
              <a:lnSpc>
                <a:spcPct val="100000"/>
              </a:lnSpc>
              <a:spcBef>
                <a:spcPts val="0"/>
              </a:spcBef>
              <a:buFont typeface="+mj-lt"/>
              <a:buAutoNum type="arabicPeriod"/>
            </a:pPr>
            <a:endParaRPr lang="en-US" dirty="0"/>
          </a:p>
          <a:p>
            <a:pPr marL="512064" lvl="0" indent="0">
              <a:lnSpc>
                <a:spcPct val="100000"/>
              </a:lnSpc>
              <a:spcBef>
                <a:spcPts val="0"/>
              </a:spcBef>
              <a:buNone/>
              <a:defRPr/>
            </a:pPr>
            <a:endParaRPr lang="en-US" dirty="0"/>
          </a:p>
          <a:p>
            <a:endParaRPr lang="en-US" dirty="0"/>
          </a:p>
        </p:txBody>
      </p:sp>
    </p:spTree>
    <p:custDataLst>
      <p:tags r:id="rId1"/>
    </p:custDataLst>
    <p:extLst>
      <p:ext uri="{BB962C8B-B14F-4D97-AF65-F5344CB8AC3E}">
        <p14:creationId xmlns:p14="http://schemas.microsoft.com/office/powerpoint/2010/main" val="1839078741"/>
      </p:ext>
    </p:extLst>
  </p:cSld>
  <p:clrMapOvr>
    <a:masterClrMapping/>
  </p:clrMapOvr>
  <mc:AlternateContent xmlns:mc="http://schemas.openxmlformats.org/markup-compatibility/2006" xmlns:p14="http://schemas.microsoft.com/office/powerpoint/2010/main">
    <mc:Choice Requires="p14">
      <p:transition spd="slow" p14:dur="2000" advTm="67106"/>
    </mc:Choice>
    <mc:Fallback xmlns="">
      <p:transition spd="slow" advTm="67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65671" y="2632721"/>
            <a:ext cx="10515600" cy="4351338"/>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Ongoing: Silicon implementation of </a:t>
            </a:r>
            <a:r>
              <a:rPr lang="en-US" dirty="0" err="1" smtClean="0"/>
              <a:t>dRMT</a:t>
            </a:r>
            <a:r>
              <a:rPr lang="en-US" dirty="0" smtClean="0"/>
              <a:t> in programmable NIC</a:t>
            </a:r>
          </a:p>
          <a:p>
            <a:r>
              <a:rPr lang="en-US" dirty="0" smtClean="0"/>
              <a:t>Webpage</a:t>
            </a:r>
            <a:r>
              <a:rPr lang="en-US" dirty="0"/>
              <a:t>: http://</a:t>
            </a:r>
            <a:r>
              <a:rPr lang="en-US" dirty="0" err="1"/>
              <a:t>drmt.technion.ac.il</a:t>
            </a:r>
            <a:r>
              <a:rPr lang="en-US" dirty="0"/>
              <a:t>/</a:t>
            </a:r>
            <a:endParaRPr lang="en-US" dirty="0" smtClean="0"/>
          </a:p>
        </p:txBody>
      </p:sp>
      <p:pic>
        <p:nvPicPr>
          <p:cNvPr id="93" name="Picture 92"/>
          <p:cNvPicPr>
            <a:picLocks noChangeAspect="1"/>
          </p:cNvPicPr>
          <p:nvPr/>
        </p:nvPicPr>
        <p:blipFill>
          <a:blip r:embed="rId4"/>
          <a:stretch>
            <a:fillRect/>
          </a:stretch>
        </p:blipFill>
        <p:spPr>
          <a:xfrm>
            <a:off x="1489648" y="826495"/>
            <a:ext cx="8913809" cy="4492277"/>
          </a:xfrm>
          <a:prstGeom prst="rect">
            <a:avLst/>
          </a:prstGeom>
        </p:spPr>
      </p:pic>
    </p:spTree>
    <p:custDataLst>
      <p:tags r:id="rId1"/>
    </p:custDataLst>
    <p:extLst>
      <p:ext uri="{BB962C8B-B14F-4D97-AF65-F5344CB8AC3E}">
        <p14:creationId xmlns:p14="http://schemas.microsoft.com/office/powerpoint/2010/main" val="177971114"/>
      </p:ext>
    </p:extLst>
  </p:cSld>
  <p:clrMapOvr>
    <a:masterClrMapping/>
  </p:clrMapOvr>
  <mc:AlternateContent xmlns:mc="http://schemas.openxmlformats.org/markup-compatibility/2006" xmlns:p14="http://schemas.microsoft.com/office/powerpoint/2010/main">
    <mc:Choice Requires="p14">
      <p:transition spd="slow" p14:dur="2000" advTm="23525"/>
    </mc:Choice>
    <mc:Fallback xmlns="">
      <p:transition spd="slow" advTm="235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31</a:t>
            </a:fld>
            <a:endParaRPr lang="en-US"/>
          </a:p>
        </p:txBody>
      </p:sp>
    </p:spTree>
    <p:extLst>
      <p:ext uri="{BB962C8B-B14F-4D97-AF65-F5344CB8AC3E}">
        <p14:creationId xmlns:p14="http://schemas.microsoft.com/office/powerpoint/2010/main" val="1257490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2</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3 </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4 </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sp>
        <p:nvSpPr>
          <p:cNvPr id="12" name="TextBox 11"/>
          <p:cNvSpPr txBox="1"/>
          <p:nvPr/>
        </p:nvSpPr>
        <p:spPr>
          <a:xfrm>
            <a:off x="1235701" y="1318477"/>
            <a:ext cx="301686" cy="369204"/>
          </a:xfrm>
          <a:prstGeom prst="rect">
            <a:avLst/>
          </a:prstGeom>
          <a:noFill/>
        </p:spPr>
        <p:txBody>
          <a:bodyPr wrap="square" rtlCol="0">
            <a:spAutoFit/>
          </a:bodyPr>
          <a:lstStyle/>
          <a:p>
            <a:r>
              <a:rPr lang="en-US" dirty="0"/>
              <a:t>3</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0079" y="1318477"/>
            <a:ext cx="301686" cy="369204"/>
          </a:xfrm>
          <a:prstGeom prst="rect">
            <a:avLst/>
          </a:prstGeom>
          <a:noFill/>
        </p:spPr>
        <p:txBody>
          <a:bodyPr wrap="square" rtlCol="0">
            <a:spAutoFit/>
          </a:bodyPr>
          <a:lstStyle/>
          <a:p>
            <a:r>
              <a:rPr lang="en-US" dirty="0"/>
              <a:t>1</a:t>
            </a:r>
          </a:p>
        </p:txBody>
      </p: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27182" y="1318477"/>
            <a:ext cx="301686" cy="369204"/>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18395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scheduling </a:t>
            </a:r>
            <a:r>
              <a:rPr lang="en-US" dirty="0"/>
              <a:t>e</a:t>
            </a:r>
            <a:r>
              <a:rPr lang="en-US" dirty="0" smtClean="0"/>
              <a:t>xample</a:t>
            </a:r>
            <a:endParaRPr lang="en-US" dirty="0"/>
          </a:p>
        </p:txBody>
      </p:sp>
      <p:graphicFrame>
        <p:nvGraphicFramePr>
          <p:cNvPr id="36" name="Table 35"/>
          <p:cNvGraphicFramePr>
            <a:graphicFrameLocks noGrp="1"/>
          </p:cNvGraphicFramePr>
          <p:nvPr>
            <p:extLst/>
          </p:nvPr>
        </p:nvGraphicFramePr>
        <p:xfrm>
          <a:off x="87079" y="2387681"/>
          <a:ext cx="12083150" cy="4448548"/>
        </p:xfrm>
        <a:graphic>
          <a:graphicData uri="http://schemas.openxmlformats.org/drawingml/2006/table">
            <a:tbl>
              <a:tblPr firstRow="1" bandRow="1">
                <a:tableStyleId>{1FECB4D8-DB02-4DC6-A0A2-4F2EBAE1DC90}</a:tableStyleId>
              </a:tblPr>
              <a:tblGrid>
                <a:gridCol w="96670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gridCol w="585076"/>
              </a:tblGrid>
              <a:tr h="1050034">
                <a:tc>
                  <a:txBody>
                    <a:bodyPr/>
                    <a:lstStyle/>
                    <a:p>
                      <a:r>
                        <a:rPr lang="en-US" sz="2000" dirty="0" smtClean="0">
                          <a:latin typeface="Seravek" charset="0"/>
                          <a:ea typeface="Seravek" charset="0"/>
                          <a:cs typeface="Seravek" charset="0"/>
                        </a:rPr>
                        <a:t>   </a:t>
                      </a:r>
                      <a:r>
                        <a:rPr lang="en-US" sz="2000" baseline="0" dirty="0" smtClean="0">
                          <a:latin typeface="Seravek" charset="0"/>
                          <a:ea typeface="Seravek" charset="0"/>
                          <a:cs typeface="Seravek" charset="0"/>
                        </a:rPr>
                        <a:t>Cycle              </a:t>
                      </a:r>
                    </a:p>
                    <a:p>
                      <a:endParaRPr lang="en-US" sz="2000" baseline="0" dirty="0" smtClean="0">
                        <a:latin typeface="Seravek" charset="0"/>
                        <a:ea typeface="Seravek" charset="0"/>
                        <a:cs typeface="Seravek" charset="0"/>
                      </a:endParaRPr>
                    </a:p>
                    <a:p>
                      <a:r>
                        <a:rPr lang="en-US" sz="2000" dirty="0" err="1" smtClean="0">
                          <a:latin typeface="Seravek" charset="0"/>
                          <a:ea typeface="Seravek" charset="0"/>
                          <a:cs typeface="Seravek" charset="0"/>
                        </a:rPr>
                        <a:t>Pkt</a:t>
                      </a:r>
                      <a:endParaRPr lang="en-US" sz="20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lang="en-US" sz="2200" dirty="0" smtClean="0">
                          <a:latin typeface="Seravek" charset="0"/>
                          <a:ea typeface="Seravek" charset="0"/>
                          <a:cs typeface="Seravek" charset="0"/>
                        </a:rPr>
                        <a:t>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11</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12</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13</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14</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15</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16</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17</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18</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19</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1</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2</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3 </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4 </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r>
                        <a:rPr lang="en-US" sz="2200" b="1" baseline="0" dirty="0" smtClean="0">
                          <a:solidFill>
                            <a:schemeClr val="bg1"/>
                          </a:solidFill>
                          <a:latin typeface="Seravek" charset="0"/>
                          <a:ea typeface="Seravek" charset="0"/>
                          <a:cs typeface="Seravek" charset="0"/>
                        </a:rPr>
                        <a:t>5</a:t>
                      </a:r>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Seravek" charset="0"/>
                          <a:ea typeface="Seravek" charset="0"/>
                          <a:cs typeface="Seravek" charset="0"/>
                        </a:rPr>
                        <a:t>M0</a:t>
                      </a:r>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solidFill>
                            <a:srgbClr val="0432FF"/>
                          </a:solidFill>
                        </a:rPr>
                        <a:t>X</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ravek" charset="0"/>
                          <a:ea typeface="Seravek" charset="0"/>
                          <a:cs typeface="Seravek"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419">
                <a:tc>
                  <a:txBody>
                    <a:bodyPr/>
                    <a:lstStyle/>
                    <a:p>
                      <a:endParaRPr lang="en-US" sz="2200" b="1" baseline="0" dirty="0">
                        <a:solidFill>
                          <a:schemeClr val="bg1"/>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solidFill>
                          <a:srgbClr val="0432FF"/>
                        </a:solidFill>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Seravek" charset="0"/>
                        <a:ea typeface="Seravek" charset="0"/>
                        <a:cs typeface="Seravek"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5130240" y="1000451"/>
            <a:ext cx="7268403" cy="1168525"/>
          </a:xfrm>
          <a:prstGeom prst="rect">
            <a:avLst/>
          </a:prstGeom>
          <a:noFill/>
        </p:spPr>
        <p:txBody>
          <a:bodyPr wrap="square" rtlCol="0">
            <a:spAutoFit/>
          </a:bodyPr>
          <a:lstStyle/>
          <a:p>
            <a:pPr lvl="1" indent="-457200">
              <a:lnSpc>
                <a:spcPct val="110000"/>
              </a:lnSpc>
              <a:spcBef>
                <a:spcPts val="1000"/>
              </a:spcBef>
              <a:buFont typeface="Arial" charset="0"/>
              <a:buChar char="•"/>
            </a:pPr>
            <a:r>
              <a:rPr lang="en-US" sz="2800" dirty="0" smtClean="0">
                <a:latin typeface="Seravek" charset="0"/>
                <a:ea typeface="Seravek" charset="0"/>
                <a:cs typeface="Seravek" charset="0"/>
              </a:rPr>
              <a:t>2 processors handle 1 packet per cycle.</a:t>
            </a:r>
          </a:p>
          <a:p>
            <a:pPr lvl="1" indent="-457200">
              <a:lnSpc>
                <a:spcPct val="110000"/>
              </a:lnSpc>
              <a:spcBef>
                <a:spcPts val="1000"/>
              </a:spcBef>
              <a:buFont typeface="Arial" charset="0"/>
              <a:buChar char="•"/>
            </a:pPr>
            <a:r>
              <a:rPr lang="en-US" sz="2800" dirty="0">
                <a:latin typeface="Seravek" charset="0"/>
                <a:ea typeface="Seravek" charset="0"/>
                <a:cs typeface="Seravek" charset="0"/>
              </a:rPr>
              <a:t>P</a:t>
            </a:r>
            <a:r>
              <a:rPr lang="en-US" sz="2800" dirty="0" smtClean="0">
                <a:latin typeface="Seravek" charset="0"/>
                <a:ea typeface="Seravek" charset="0"/>
                <a:cs typeface="Seravek" charset="0"/>
              </a:rPr>
              <a:t>acket arrives every 2 cycles per processor.</a:t>
            </a:r>
            <a:endParaRPr lang="en-US" sz="3000" dirty="0">
              <a:latin typeface="Seravek" charset="0"/>
              <a:ea typeface="Seravek" charset="0"/>
              <a:cs typeface="Seravek" charset="0"/>
            </a:endParaRPr>
          </a:p>
        </p:txBody>
      </p:sp>
      <p:sp>
        <p:nvSpPr>
          <p:cNvPr id="7" name="Oval 6"/>
          <p:cNvSpPr/>
          <p:nvPr/>
        </p:nvSpPr>
        <p:spPr>
          <a:xfrm>
            <a:off x="407812" y="1358121"/>
            <a:ext cx="724320" cy="724320"/>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M</a:t>
            </a:r>
            <a:r>
              <a:rPr lang="en-US" smtClean="0">
                <a:solidFill>
                  <a:schemeClr val="tx1"/>
                </a:solidFill>
              </a:rPr>
              <a:t>0</a:t>
            </a:r>
            <a:endParaRPr lang="en-US" dirty="0">
              <a:solidFill>
                <a:schemeClr val="tx1"/>
              </a:solidFill>
            </a:endParaRPr>
          </a:p>
        </p:txBody>
      </p:sp>
      <p:sp>
        <p:nvSpPr>
          <p:cNvPr id="8" name="Oval 7"/>
          <p:cNvSpPr/>
          <p:nvPr/>
        </p:nvSpPr>
        <p:spPr>
          <a:xfrm>
            <a:off x="1771438"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A0</a:t>
            </a:r>
            <a:endParaRPr lang="en-US" dirty="0">
              <a:solidFill>
                <a:schemeClr val="tx1"/>
              </a:solidFill>
            </a:endParaRPr>
          </a:p>
        </p:txBody>
      </p:sp>
      <p:sp>
        <p:nvSpPr>
          <p:cNvPr id="9" name="Oval 8"/>
          <p:cNvSpPr/>
          <p:nvPr/>
        </p:nvSpPr>
        <p:spPr>
          <a:xfrm>
            <a:off x="4391369" y="1376502"/>
            <a:ext cx="705939" cy="705939"/>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A</a:t>
            </a:r>
            <a:r>
              <a:rPr lang="en-US" dirty="0">
                <a:solidFill>
                  <a:schemeClr val="tx1"/>
                </a:solidFill>
              </a:rPr>
              <a:t>1</a:t>
            </a:r>
          </a:p>
        </p:txBody>
      </p:sp>
      <p:cxnSp>
        <p:nvCxnSpPr>
          <p:cNvPr id="10" name="Straight Arrow Connector 9"/>
          <p:cNvCxnSpPr/>
          <p:nvPr/>
        </p:nvCxnSpPr>
        <p:spPr>
          <a:xfrm>
            <a:off x="2477377" y="1697482"/>
            <a:ext cx="580629" cy="69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58006" y="1365762"/>
            <a:ext cx="716679" cy="716679"/>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a:t>
            </a:r>
            <a:r>
              <a:rPr lang="en-US" dirty="0">
                <a:solidFill>
                  <a:schemeClr val="tx1"/>
                </a:solidFill>
              </a:rPr>
              <a:t>1</a:t>
            </a:r>
          </a:p>
        </p:txBody>
      </p:sp>
      <p:sp>
        <p:nvSpPr>
          <p:cNvPr id="12" name="TextBox 11"/>
          <p:cNvSpPr txBox="1"/>
          <p:nvPr/>
        </p:nvSpPr>
        <p:spPr>
          <a:xfrm>
            <a:off x="1235701" y="1318477"/>
            <a:ext cx="301686" cy="369204"/>
          </a:xfrm>
          <a:prstGeom prst="rect">
            <a:avLst/>
          </a:prstGeom>
          <a:noFill/>
        </p:spPr>
        <p:txBody>
          <a:bodyPr wrap="square" rtlCol="0">
            <a:spAutoFit/>
          </a:bodyPr>
          <a:lstStyle/>
          <a:p>
            <a:r>
              <a:rPr lang="en-US" dirty="0"/>
              <a:t>3</a:t>
            </a:r>
          </a:p>
        </p:txBody>
      </p:sp>
      <p:cxnSp>
        <p:nvCxnSpPr>
          <p:cNvPr id="13" name="Straight Arrow Connector 12"/>
          <p:cNvCxnSpPr/>
          <p:nvPr/>
        </p:nvCxnSpPr>
        <p:spPr>
          <a:xfrm flipV="1">
            <a:off x="1132132" y="1697826"/>
            <a:ext cx="639306" cy="62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0079" y="1318477"/>
            <a:ext cx="301686" cy="369204"/>
          </a:xfrm>
          <a:prstGeom prst="rect">
            <a:avLst/>
          </a:prstGeom>
          <a:noFill/>
        </p:spPr>
        <p:txBody>
          <a:bodyPr wrap="square" rtlCol="0">
            <a:spAutoFit/>
          </a:bodyPr>
          <a:lstStyle/>
          <a:p>
            <a:r>
              <a:rPr lang="en-US" dirty="0"/>
              <a:t>1</a:t>
            </a:r>
          </a:p>
        </p:txBody>
      </p:sp>
      <p:cxnSp>
        <p:nvCxnSpPr>
          <p:cNvPr id="15" name="Straight Arrow Connector 14"/>
          <p:cNvCxnSpPr/>
          <p:nvPr/>
        </p:nvCxnSpPr>
        <p:spPr>
          <a:xfrm>
            <a:off x="3774685" y="1698257"/>
            <a:ext cx="616684" cy="5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27182" y="1318477"/>
            <a:ext cx="301686" cy="369204"/>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23503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dRMT</a:t>
            </a:r>
            <a:r>
              <a:rPr lang="en-US" dirty="0" smtClean="0"/>
              <a:t> eliminates performance cliffs</a:t>
            </a:r>
            <a:endParaRPr lang="en-US" dirty="0"/>
          </a:p>
        </p:txBody>
      </p:sp>
      <p:graphicFrame>
        <p:nvGraphicFramePr>
          <p:cNvPr id="5" name="Chart 4"/>
          <p:cNvGraphicFramePr>
            <a:graphicFrameLocks/>
          </p:cNvGraphicFramePr>
          <p:nvPr>
            <p:extLst/>
          </p:nvPr>
        </p:nvGraphicFramePr>
        <p:xfrm>
          <a:off x="-150707" y="1068493"/>
          <a:ext cx="12208933" cy="4944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770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ILP circle intuition</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6588907" y="2094290"/>
            <a:ext cx="1563624" cy="1566959"/>
            <a:chOff x="9718762" y="4767944"/>
            <a:chExt cx="1463042" cy="1463041"/>
          </a:xfrm>
        </p:grpSpPr>
        <p:sp>
          <p:nvSpPr>
            <p:cNvPr id="5" name="Oval 4"/>
            <p:cNvSpPr/>
            <p:nvPr/>
          </p:nvSpPr>
          <p:spPr>
            <a:xfrm>
              <a:off x="9718762" y="4767944"/>
              <a:ext cx="1463042" cy="1463041"/>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ravek" charset="0"/>
                <a:ea typeface="Seravek" charset="0"/>
                <a:cs typeface="Seravek" charset="0"/>
              </a:endParaRPr>
            </a:p>
          </p:txBody>
        </p:sp>
        <p:cxnSp>
          <p:nvCxnSpPr>
            <p:cNvPr id="6" name="Straight Connector 5"/>
            <p:cNvCxnSpPr/>
            <p:nvPr/>
          </p:nvCxnSpPr>
          <p:spPr>
            <a:xfrm>
              <a:off x="10450283" y="4767944"/>
              <a:ext cx="0" cy="146304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7383337" y="2368806"/>
                <a:ext cx="5486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charset="0"/>
                              <a:ea typeface="Seravek" charset="0"/>
                              <a:cs typeface="Seravek" charset="0"/>
                            </a:rPr>
                          </m:ctrlPr>
                        </m:sSubPr>
                        <m:e>
                          <m:r>
                            <a:rPr lang="en-US" sz="2800" b="0" i="1" dirty="0" smtClean="0">
                              <a:latin typeface="Cambria Math" charset="0"/>
                              <a:ea typeface="Seravek" charset="0"/>
                              <a:cs typeface="Seravek" charset="0"/>
                            </a:rPr>
                            <m:t>𝑡</m:t>
                          </m:r>
                        </m:e>
                        <m:sub>
                          <m:r>
                            <a:rPr lang="en-US" sz="2800" b="0" i="1" dirty="0" smtClean="0">
                              <a:latin typeface="Cambria Math" charset="0"/>
                              <a:ea typeface="Seravek" charset="0"/>
                              <a:cs typeface="Seravek" charset="0"/>
                            </a:rPr>
                            <m:t>0</m:t>
                          </m:r>
                        </m:sub>
                      </m:sSub>
                    </m:oMath>
                  </m:oMathPara>
                </a14:m>
                <a:endParaRPr lang="en-US" sz="2800" dirty="0">
                  <a:latin typeface="Seravek" charset="0"/>
                  <a:ea typeface="Seravek" charset="0"/>
                  <a:cs typeface="Seravek"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383337" y="2368806"/>
                <a:ext cx="54864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386130" y="2957025"/>
                <a:ext cx="5486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charset="0"/>
                              <a:ea typeface="Seravek" charset="0"/>
                              <a:cs typeface="Seravek" charset="0"/>
                            </a:rPr>
                          </m:ctrlPr>
                        </m:sSubPr>
                        <m:e>
                          <m:r>
                            <a:rPr lang="en-US" sz="2800" b="0" i="1" dirty="0" smtClean="0">
                              <a:latin typeface="Cambria Math" charset="0"/>
                              <a:ea typeface="Seravek" charset="0"/>
                              <a:cs typeface="Seravek" charset="0"/>
                            </a:rPr>
                            <m:t>𝑡</m:t>
                          </m:r>
                        </m:e>
                        <m:sub>
                          <m:r>
                            <a:rPr lang="en-US" sz="2800" b="0" i="1" dirty="0" smtClean="0">
                              <a:latin typeface="Cambria Math" charset="0"/>
                              <a:ea typeface="Seravek" charset="0"/>
                              <a:cs typeface="Seravek" charset="0"/>
                            </a:rPr>
                            <m:t>1</m:t>
                          </m:r>
                        </m:sub>
                      </m:sSub>
                    </m:oMath>
                  </m:oMathPara>
                </a14:m>
                <a:endParaRPr lang="en-US" sz="2800" dirty="0">
                  <a:latin typeface="Seravek" charset="0"/>
                  <a:ea typeface="Seravek" charset="0"/>
                  <a:cs typeface="Seravek"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386130" y="2957025"/>
                <a:ext cx="548640" cy="52322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31430" y="2574304"/>
                <a:ext cx="5486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charset="0"/>
                              <a:ea typeface="Seravek" charset="0"/>
                              <a:cs typeface="Seravek" charset="0"/>
                            </a:rPr>
                          </m:ctrlPr>
                        </m:sSubPr>
                        <m:e>
                          <m:r>
                            <a:rPr lang="en-US" sz="2800" b="0" i="1" dirty="0" smtClean="0">
                              <a:latin typeface="Cambria Math" charset="0"/>
                              <a:ea typeface="Seravek" charset="0"/>
                              <a:cs typeface="Seravek" charset="0"/>
                            </a:rPr>
                            <m:t>𝑡</m:t>
                          </m:r>
                        </m:e>
                        <m:sub>
                          <m:r>
                            <a:rPr lang="en-US" sz="2800" b="0" i="1" dirty="0" smtClean="0">
                              <a:latin typeface="Cambria Math" charset="0"/>
                              <a:ea typeface="Seravek" charset="0"/>
                              <a:cs typeface="Seravek" charset="0"/>
                            </a:rPr>
                            <m:t>2</m:t>
                          </m:r>
                        </m:sub>
                      </m:sSub>
                    </m:oMath>
                  </m:oMathPara>
                </a14:m>
                <a:endParaRPr lang="en-US" sz="2800" dirty="0">
                  <a:latin typeface="Seravek" charset="0"/>
                  <a:ea typeface="Seravek" charset="0"/>
                  <a:cs typeface="Seravek"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731430" y="2574304"/>
                <a:ext cx="548640" cy="523220"/>
              </a:xfrm>
              <a:prstGeom prst="rect">
                <a:avLst/>
              </a:prstGeom>
              <a:blipFill rotWithShape="0">
                <a:blip r:embed="rId4"/>
                <a:stretch>
                  <a:fillRect/>
                </a:stretch>
              </a:blipFill>
            </p:spPr>
            <p:txBody>
              <a:bodyPr/>
              <a:lstStyle/>
              <a:p>
                <a:r>
                  <a:rPr lang="en-US">
                    <a:noFill/>
                  </a:rPr>
                  <a:t> </a:t>
                </a:r>
              </a:p>
            </p:txBody>
          </p:sp>
        </mc:Fallback>
      </mc:AlternateContent>
      <p:sp>
        <p:nvSpPr>
          <p:cNvPr id="10" name="Freeform 9"/>
          <p:cNvSpPr/>
          <p:nvPr/>
        </p:nvSpPr>
        <p:spPr>
          <a:xfrm>
            <a:off x="7352900" y="2885853"/>
            <a:ext cx="1057873" cy="1195260"/>
          </a:xfrm>
          <a:custGeom>
            <a:avLst/>
            <a:gdLst>
              <a:gd name="connsiteX0" fmla="*/ 968991 w 1031840"/>
              <a:gd name="connsiteY0" fmla="*/ 0 h 1201003"/>
              <a:gd name="connsiteX1" fmla="*/ 928048 w 1031840"/>
              <a:gd name="connsiteY1" fmla="*/ 723332 h 1201003"/>
              <a:gd name="connsiteX2" fmla="*/ 0 w 1031840"/>
              <a:gd name="connsiteY2" fmla="*/ 1201003 h 1201003"/>
            </a:gdLst>
            <a:ahLst/>
            <a:cxnLst>
              <a:cxn ang="0">
                <a:pos x="connsiteX0" y="connsiteY0"/>
              </a:cxn>
              <a:cxn ang="0">
                <a:pos x="connsiteX1" y="connsiteY1"/>
              </a:cxn>
              <a:cxn ang="0">
                <a:pos x="connsiteX2" y="connsiteY2"/>
              </a:cxn>
            </a:cxnLst>
            <a:rect l="l" t="t" r="r" b="b"/>
            <a:pathLst>
              <a:path w="1031840" h="1201003">
                <a:moveTo>
                  <a:pt x="968991" y="0"/>
                </a:moveTo>
                <a:cubicBezTo>
                  <a:pt x="1029268" y="261582"/>
                  <a:pt x="1089546" y="523165"/>
                  <a:pt x="928048" y="723332"/>
                </a:cubicBezTo>
                <a:cubicBezTo>
                  <a:pt x="766550" y="923499"/>
                  <a:pt x="0" y="1201003"/>
                  <a:pt x="0" y="1201003"/>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37034" y="1698642"/>
            <a:ext cx="1330154" cy="2357669"/>
          </a:xfrm>
          <a:custGeom>
            <a:avLst/>
            <a:gdLst>
              <a:gd name="connsiteX0" fmla="*/ 1245187 w 1245187"/>
              <a:gd name="connsiteY0" fmla="*/ 2352101 h 2354079"/>
              <a:gd name="connsiteX1" fmla="*/ 336295 w 1245187"/>
              <a:gd name="connsiteY1" fmla="*/ 2197865 h 2354079"/>
              <a:gd name="connsiteX2" fmla="*/ 281 w 1245187"/>
              <a:gd name="connsiteY2" fmla="*/ 1360583 h 2354079"/>
              <a:gd name="connsiteX3" fmla="*/ 297736 w 1245187"/>
              <a:gd name="connsiteY3" fmla="*/ 358048 h 2354079"/>
              <a:gd name="connsiteX4" fmla="*/ 1201119 w 1245187"/>
              <a:gd name="connsiteY4" fmla="*/ 0 h 2354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87" h="2354079">
                <a:moveTo>
                  <a:pt x="1245187" y="2352101"/>
                </a:moveTo>
                <a:cubicBezTo>
                  <a:pt x="894483" y="2357609"/>
                  <a:pt x="543779" y="2363118"/>
                  <a:pt x="336295" y="2197865"/>
                </a:cubicBezTo>
                <a:cubicBezTo>
                  <a:pt x="128811" y="2032612"/>
                  <a:pt x="6707" y="1667219"/>
                  <a:pt x="281" y="1360583"/>
                </a:cubicBezTo>
                <a:cubicBezTo>
                  <a:pt x="-6145" y="1053947"/>
                  <a:pt x="97596" y="584812"/>
                  <a:pt x="297736" y="358048"/>
                </a:cubicBezTo>
                <a:cubicBezTo>
                  <a:pt x="497876" y="131284"/>
                  <a:pt x="1201119" y="0"/>
                  <a:pt x="1201119" y="0"/>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321628" y="1722342"/>
            <a:ext cx="1211856" cy="1156769"/>
          </a:xfrm>
          <a:custGeom>
            <a:avLst/>
            <a:gdLst>
              <a:gd name="connsiteX0" fmla="*/ 0 w 1145755"/>
              <a:gd name="connsiteY0" fmla="*/ 12004 h 1174284"/>
              <a:gd name="connsiteX1" fmla="*/ 567369 w 1145755"/>
              <a:gd name="connsiteY1" fmla="*/ 166240 h 1174284"/>
              <a:gd name="connsiteX2" fmla="*/ 1145755 w 1145755"/>
              <a:gd name="connsiteY2" fmla="*/ 1174284 h 1174284"/>
              <a:gd name="connsiteX0" fmla="*/ 0 w 1145755"/>
              <a:gd name="connsiteY0" fmla="*/ 2144 h 1164424"/>
              <a:gd name="connsiteX1" fmla="*/ 673950 w 1145755"/>
              <a:gd name="connsiteY1" fmla="*/ 294207 h 1164424"/>
              <a:gd name="connsiteX2" fmla="*/ 1145755 w 1145755"/>
              <a:gd name="connsiteY2" fmla="*/ 1164424 h 1164424"/>
            </a:gdLst>
            <a:ahLst/>
            <a:cxnLst>
              <a:cxn ang="0">
                <a:pos x="connsiteX0" y="connsiteY0"/>
              </a:cxn>
              <a:cxn ang="0">
                <a:pos x="connsiteX1" y="connsiteY1"/>
              </a:cxn>
              <a:cxn ang="0">
                <a:pos x="connsiteX2" y="connsiteY2"/>
              </a:cxn>
            </a:cxnLst>
            <a:rect l="l" t="t" r="r" b="b"/>
            <a:pathLst>
              <a:path w="1145755" h="1164424">
                <a:moveTo>
                  <a:pt x="0" y="2144"/>
                </a:moveTo>
                <a:cubicBezTo>
                  <a:pt x="188205" y="-17595"/>
                  <a:pt x="482991" y="100494"/>
                  <a:pt x="673950" y="294207"/>
                </a:cubicBezTo>
                <a:cubicBezTo>
                  <a:pt x="864909" y="487920"/>
                  <a:pt x="1145755" y="1164424"/>
                  <a:pt x="1145755" y="1164424"/>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383162" y="2879113"/>
            <a:ext cx="1321964" cy="1434219"/>
          </a:xfrm>
          <a:custGeom>
            <a:avLst/>
            <a:gdLst>
              <a:gd name="connsiteX0" fmla="*/ 1140246 w 1311887"/>
              <a:gd name="connsiteY0" fmla="*/ 0 h 1448718"/>
              <a:gd name="connsiteX1" fmla="*/ 1217364 w 1311887"/>
              <a:gd name="connsiteY1" fmla="*/ 980501 h 1448718"/>
              <a:gd name="connsiteX2" fmla="*/ 0 w 1311887"/>
              <a:gd name="connsiteY2" fmla="*/ 1448718 h 1448718"/>
            </a:gdLst>
            <a:ahLst/>
            <a:cxnLst>
              <a:cxn ang="0">
                <a:pos x="connsiteX0" y="connsiteY0"/>
              </a:cxn>
              <a:cxn ang="0">
                <a:pos x="connsiteX1" y="connsiteY1"/>
              </a:cxn>
              <a:cxn ang="0">
                <a:pos x="connsiteX2" y="connsiteY2"/>
              </a:cxn>
            </a:cxnLst>
            <a:rect l="l" t="t" r="r" b="b"/>
            <a:pathLst>
              <a:path w="1311887" h="1448718">
                <a:moveTo>
                  <a:pt x="1140246" y="0"/>
                </a:moveTo>
                <a:cubicBezTo>
                  <a:pt x="1273825" y="369524"/>
                  <a:pt x="1407405" y="739048"/>
                  <a:pt x="1217364" y="980501"/>
                </a:cubicBezTo>
                <a:cubicBezTo>
                  <a:pt x="1027323" y="1221954"/>
                  <a:pt x="0" y="1448718"/>
                  <a:pt x="0" y="1448718"/>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851557" y="1481164"/>
            <a:ext cx="1635402" cy="2822282"/>
          </a:xfrm>
          <a:custGeom>
            <a:avLst/>
            <a:gdLst>
              <a:gd name="connsiteX0" fmla="*/ 1536172 w 1536172"/>
              <a:gd name="connsiteY0" fmla="*/ 2825827 h 2825827"/>
              <a:gd name="connsiteX1" fmla="*/ 357368 w 1536172"/>
              <a:gd name="connsiteY1" fmla="*/ 2544897 h 2825827"/>
              <a:gd name="connsiteX2" fmla="*/ 4828 w 1536172"/>
              <a:gd name="connsiteY2" fmla="*/ 1399142 h 2825827"/>
              <a:gd name="connsiteX3" fmla="*/ 550163 w 1536172"/>
              <a:gd name="connsiteY3" fmla="*/ 324998 h 2825827"/>
              <a:gd name="connsiteX4" fmla="*/ 1514139 w 1536172"/>
              <a:gd name="connsiteY4" fmla="*/ 0 h 282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72" h="2825827">
                <a:moveTo>
                  <a:pt x="1536172" y="2825827"/>
                </a:moveTo>
                <a:cubicBezTo>
                  <a:pt x="1074382" y="2804252"/>
                  <a:pt x="612592" y="2782678"/>
                  <a:pt x="357368" y="2544897"/>
                </a:cubicBezTo>
                <a:cubicBezTo>
                  <a:pt x="102144" y="2307116"/>
                  <a:pt x="-27304" y="1769125"/>
                  <a:pt x="4828" y="1399142"/>
                </a:cubicBezTo>
                <a:cubicBezTo>
                  <a:pt x="36960" y="1029159"/>
                  <a:pt x="298611" y="558188"/>
                  <a:pt x="550163" y="324998"/>
                </a:cubicBezTo>
                <a:cubicBezTo>
                  <a:pt x="801715" y="91808"/>
                  <a:pt x="1514139" y="0"/>
                  <a:pt x="1514139" y="0"/>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320815" y="1502005"/>
            <a:ext cx="1572127" cy="2948075"/>
          </a:xfrm>
          <a:custGeom>
            <a:avLst/>
            <a:gdLst>
              <a:gd name="connsiteX0" fmla="*/ 0 w 1538263"/>
              <a:gd name="connsiteY0" fmla="*/ 0 h 2985571"/>
              <a:gd name="connsiteX1" fmla="*/ 1096178 w 1538263"/>
              <a:gd name="connsiteY1" fmla="*/ 269914 h 2985571"/>
              <a:gd name="connsiteX2" fmla="*/ 1492785 w 1538263"/>
              <a:gd name="connsiteY2" fmla="*/ 1200839 h 2985571"/>
              <a:gd name="connsiteX3" fmla="*/ 1366091 w 1538263"/>
              <a:gd name="connsiteY3" fmla="*/ 2506338 h 2985571"/>
              <a:gd name="connsiteX4" fmla="*/ 38559 w 1538263"/>
              <a:gd name="connsiteY4" fmla="*/ 2985571 h 298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63" h="2985571">
                <a:moveTo>
                  <a:pt x="0" y="0"/>
                </a:moveTo>
                <a:cubicBezTo>
                  <a:pt x="423690" y="34887"/>
                  <a:pt x="847381" y="69774"/>
                  <a:pt x="1096178" y="269914"/>
                </a:cubicBezTo>
                <a:cubicBezTo>
                  <a:pt x="1344975" y="470054"/>
                  <a:pt x="1447799" y="828102"/>
                  <a:pt x="1492785" y="1200839"/>
                </a:cubicBezTo>
                <a:cubicBezTo>
                  <a:pt x="1537771" y="1573576"/>
                  <a:pt x="1608462" y="2208883"/>
                  <a:pt x="1366091" y="2506338"/>
                </a:cubicBezTo>
                <a:cubicBezTo>
                  <a:pt x="1123720" y="2803793"/>
                  <a:pt x="301128" y="2929569"/>
                  <a:pt x="38559" y="2985571"/>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591980" y="2858528"/>
            <a:ext cx="1850495" cy="1588257"/>
          </a:xfrm>
          <a:custGeom>
            <a:avLst/>
            <a:gdLst>
              <a:gd name="connsiteX0" fmla="*/ 1768207 w 1768207"/>
              <a:gd name="connsiteY0" fmla="*/ 1580920 h 1585064"/>
              <a:gd name="connsiteX1" fmla="*/ 534318 w 1768207"/>
              <a:gd name="connsiteY1" fmla="*/ 1338549 h 1585064"/>
              <a:gd name="connsiteX2" fmla="*/ 0 w 1768207"/>
              <a:gd name="connsiteY2" fmla="*/ 0 h 1585064"/>
            </a:gdLst>
            <a:ahLst/>
            <a:cxnLst>
              <a:cxn ang="0">
                <a:pos x="connsiteX0" y="connsiteY0"/>
              </a:cxn>
              <a:cxn ang="0">
                <a:pos x="connsiteX1" y="connsiteY1"/>
              </a:cxn>
              <a:cxn ang="0">
                <a:pos x="connsiteX2" y="connsiteY2"/>
              </a:cxn>
            </a:cxnLst>
            <a:rect l="l" t="t" r="r" b="b"/>
            <a:pathLst>
              <a:path w="1768207" h="1585064">
                <a:moveTo>
                  <a:pt x="1768207" y="1580920"/>
                </a:moveTo>
                <a:cubicBezTo>
                  <a:pt x="1298613" y="1591478"/>
                  <a:pt x="829019" y="1602036"/>
                  <a:pt x="534318" y="1338549"/>
                </a:cubicBezTo>
                <a:cubicBezTo>
                  <a:pt x="239617" y="1075062"/>
                  <a:pt x="0" y="0"/>
                  <a:pt x="0" y="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627120" y="1828800"/>
            <a:ext cx="1813560" cy="8534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a:off x="6592824" y="2097024"/>
            <a:ext cx="1563624" cy="1563624"/>
          </a:xfrm>
          <a:prstGeom prst="arc">
            <a:avLst>
              <a:gd name="adj1" fmla="val 16200000"/>
              <a:gd name="adj2" fmla="val 5356244"/>
            </a:avLst>
          </a:prstGeom>
          <a:solidFill>
            <a:srgbClr val="0432FF">
              <a:alpha val="25000"/>
            </a:srgbClr>
          </a:solidFill>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10800000">
            <a:off x="6592824" y="2097024"/>
            <a:ext cx="1563624" cy="1563624"/>
          </a:xfrm>
          <a:prstGeom prst="arc">
            <a:avLst>
              <a:gd name="adj1" fmla="val 16200000"/>
              <a:gd name="adj2" fmla="val 5356244"/>
            </a:avLst>
          </a:prstGeom>
          <a:solidFill>
            <a:srgbClr val="FF0000">
              <a:alpha val="25000"/>
            </a:srgbClr>
          </a:solidFill>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14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23072"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72272"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98805"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9605"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13872"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272"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0006"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7339"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50538" y="5410201"/>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1</a:t>
            </a:r>
            <a:endParaRPr lang="en-US" sz="2800" dirty="0"/>
          </a:p>
        </p:txBody>
      </p:sp>
      <p:sp>
        <p:nvSpPr>
          <p:cNvPr id="2" name="Title 1"/>
          <p:cNvSpPr>
            <a:spLocks noGrp="1"/>
          </p:cNvSpPr>
          <p:nvPr>
            <p:ph type="title"/>
          </p:nvPr>
        </p:nvSpPr>
        <p:spPr/>
        <p:txBody>
          <a:bodyPr/>
          <a:lstStyle/>
          <a:p>
            <a:r>
              <a:rPr lang="en-US" dirty="0" err="1" smtClean="0"/>
              <a:t>dRMT</a:t>
            </a:r>
            <a:r>
              <a:rPr lang="en-US" dirty="0" smtClean="0"/>
              <a:t> crossbar design</a:t>
            </a:r>
            <a:endParaRPr lang="en-US" dirty="0"/>
          </a:p>
        </p:txBody>
      </p:sp>
      <p:sp>
        <p:nvSpPr>
          <p:cNvPr id="7" name="Content Placeholder 137"/>
          <p:cNvSpPr>
            <a:spLocks noGrp="1"/>
          </p:cNvSpPr>
          <p:nvPr>
            <p:ph idx="1"/>
          </p:nvPr>
        </p:nvSpPr>
        <p:spPr/>
        <p:txBody>
          <a:bodyPr>
            <a:normAutofit/>
          </a:bodyPr>
          <a:lstStyle/>
          <a:p>
            <a:r>
              <a:rPr lang="en-US" sz="3200" dirty="0" smtClean="0"/>
              <a:t>Crossbar needs to send multiple match keys from processors to clusters every clock cycle</a:t>
            </a:r>
          </a:p>
          <a:p>
            <a:r>
              <a:rPr lang="en-US" sz="3200" dirty="0" smtClean="0"/>
              <a:t>Two extremes</a:t>
            </a:r>
          </a:p>
          <a:p>
            <a:endParaRPr lang="en-US" sz="100" dirty="0" smtClean="0"/>
          </a:p>
        </p:txBody>
      </p:sp>
      <p:sp>
        <p:nvSpPr>
          <p:cNvPr id="3" name="Rectangle 2"/>
          <p:cNvSpPr/>
          <p:nvPr/>
        </p:nvSpPr>
        <p:spPr>
          <a:xfrm>
            <a:off x="2150538" y="2937934"/>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1</a:t>
            </a:r>
            <a:endParaRPr lang="en-US" sz="2800" dirty="0"/>
          </a:p>
        </p:txBody>
      </p:sp>
      <p:sp>
        <p:nvSpPr>
          <p:cNvPr id="5" name="Rectangle 4"/>
          <p:cNvSpPr/>
          <p:nvPr/>
        </p:nvSpPr>
        <p:spPr>
          <a:xfrm>
            <a:off x="4800605" y="2937934"/>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2</a:t>
            </a:r>
            <a:endParaRPr lang="en-US" sz="2800" dirty="0"/>
          </a:p>
        </p:txBody>
      </p:sp>
      <p:sp>
        <p:nvSpPr>
          <p:cNvPr id="8" name="Rectangle 7"/>
          <p:cNvSpPr/>
          <p:nvPr/>
        </p:nvSpPr>
        <p:spPr>
          <a:xfrm>
            <a:off x="4800605" y="5410201"/>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2</a:t>
            </a:r>
            <a:endParaRPr lang="en-US" sz="2800" dirty="0"/>
          </a:p>
        </p:txBody>
      </p:sp>
      <p:cxnSp>
        <p:nvCxnSpPr>
          <p:cNvPr id="22" name="Straight Connector 21"/>
          <p:cNvCxnSpPr/>
          <p:nvPr/>
        </p:nvCxnSpPr>
        <p:spPr>
          <a:xfrm>
            <a:off x="2472267" y="4487333"/>
            <a:ext cx="2641600" cy="5757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98800" y="4453467"/>
            <a:ext cx="1998133" cy="5757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96933" y="4470400"/>
            <a:ext cx="16934" cy="5757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130800" y="4419600"/>
            <a:ext cx="626533"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38400" y="4470400"/>
            <a:ext cx="67733" cy="626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523067" y="4436533"/>
            <a:ext cx="524934"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556933" y="4470400"/>
            <a:ext cx="2523067" cy="626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489200" y="4470400"/>
            <a:ext cx="3285068" cy="6434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81867" y="4470400"/>
            <a:ext cx="50800" cy="5757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72267" y="4470400"/>
            <a:ext cx="677333"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098800" y="4436533"/>
            <a:ext cx="1964268"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149600" y="4470400"/>
            <a:ext cx="2607734" cy="6434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74267" y="4487333"/>
            <a:ext cx="1" cy="558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96933" y="4487333"/>
            <a:ext cx="677334" cy="6265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48000" y="4470400"/>
            <a:ext cx="2675467" cy="5926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489200" y="4504267"/>
            <a:ext cx="3285067" cy="609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828031" y="3434080"/>
            <a:ext cx="3897221" cy="3385542"/>
          </a:xfrm>
          <a:prstGeom prst="rect">
            <a:avLst/>
          </a:prstGeom>
          <a:noFill/>
        </p:spPr>
        <p:txBody>
          <a:bodyPr wrap="none" rtlCol="0">
            <a:spAutoFit/>
          </a:bodyPr>
          <a:lstStyle/>
          <a:p>
            <a:r>
              <a:rPr lang="en-US" sz="2800" dirty="0">
                <a:latin typeface="Seravek" charset="0"/>
                <a:ea typeface="Seravek" charset="0"/>
                <a:cs typeface="Seravek" charset="0"/>
              </a:rPr>
              <a:t>Full crossbar connecting</a:t>
            </a:r>
          </a:p>
          <a:p>
            <a:r>
              <a:rPr lang="en-US" sz="2800" dirty="0">
                <a:latin typeface="Seravek" charset="0"/>
                <a:ea typeface="Seravek" charset="0"/>
                <a:cs typeface="Seravek" charset="0"/>
              </a:rPr>
              <a:t>every processor key to</a:t>
            </a:r>
          </a:p>
          <a:p>
            <a:r>
              <a:rPr lang="en-US" sz="2800" dirty="0">
                <a:latin typeface="Seravek" charset="0"/>
                <a:ea typeface="Seravek" charset="0"/>
                <a:cs typeface="Seravek" charset="0"/>
              </a:rPr>
              <a:t>every memory key</a:t>
            </a:r>
          </a:p>
          <a:p>
            <a:endParaRPr lang="en-US" sz="2800" dirty="0">
              <a:latin typeface="Seravek" charset="0"/>
              <a:ea typeface="Seravek" charset="0"/>
              <a:cs typeface="Seravek" charset="0"/>
            </a:endParaRPr>
          </a:p>
          <a:p>
            <a:r>
              <a:rPr lang="en-US" sz="2800" dirty="0" smtClean="0">
                <a:latin typeface="Seravek" charset="0"/>
                <a:ea typeface="Seravek" charset="0"/>
                <a:cs typeface="Seravek" charset="0"/>
              </a:rPr>
              <a:t>Very flexible,</a:t>
            </a:r>
          </a:p>
          <a:p>
            <a:r>
              <a:rPr lang="en-US" sz="2800" dirty="0" smtClean="0">
                <a:latin typeface="Seravek" charset="0"/>
                <a:ea typeface="Seravek" charset="0"/>
                <a:cs typeface="Seravek" charset="0"/>
              </a:rPr>
              <a:t>but too many wires</a:t>
            </a:r>
          </a:p>
          <a:p>
            <a:r>
              <a:rPr lang="en-US" sz="2800" dirty="0" smtClean="0">
                <a:latin typeface="Seravek" charset="0"/>
                <a:ea typeface="Seravek" charset="0"/>
                <a:cs typeface="Seravek" charset="0"/>
              </a:rPr>
              <a:t>(4 keys * 4 keys = 16).</a:t>
            </a:r>
          </a:p>
          <a:p>
            <a:endParaRPr lang="en-US" dirty="0" smtClean="0"/>
          </a:p>
        </p:txBody>
      </p:sp>
    </p:spTree>
    <p:extLst>
      <p:ext uri="{BB962C8B-B14F-4D97-AF65-F5344CB8AC3E}">
        <p14:creationId xmlns:p14="http://schemas.microsoft.com/office/powerpoint/2010/main" val="9546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9">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9">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9">
                                            <p:txEl>
                                              <p:pRg st="4" end="4"/>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9">
                                            <p:txEl>
                                              <p:pRg st="5" end="5"/>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5"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dRMT</a:t>
            </a:r>
            <a:r>
              <a:rPr lang="en-US" dirty="0" smtClean="0"/>
              <a:t> crossbar design</a:t>
            </a:r>
            <a:endParaRPr lang="en-US" dirty="0"/>
          </a:p>
        </p:txBody>
      </p:sp>
      <p:sp>
        <p:nvSpPr>
          <p:cNvPr id="7" name="Content Placeholder 137"/>
          <p:cNvSpPr>
            <a:spLocks noGrp="1"/>
          </p:cNvSpPr>
          <p:nvPr>
            <p:ph idx="1"/>
          </p:nvPr>
        </p:nvSpPr>
        <p:spPr/>
        <p:txBody>
          <a:bodyPr>
            <a:normAutofit/>
          </a:bodyPr>
          <a:lstStyle/>
          <a:p>
            <a:r>
              <a:rPr lang="en-US" sz="3200" dirty="0" smtClean="0"/>
              <a:t>Crossbar needs to send multiple match keys from processors to clusters every clock cycle</a:t>
            </a:r>
          </a:p>
          <a:p>
            <a:r>
              <a:rPr lang="en-US" sz="3200" dirty="0" smtClean="0"/>
              <a:t>Two extremes</a:t>
            </a:r>
          </a:p>
          <a:p>
            <a:endParaRPr lang="en-US" sz="100" dirty="0" smtClean="0"/>
          </a:p>
        </p:txBody>
      </p:sp>
      <p:cxnSp>
        <p:nvCxnSpPr>
          <p:cNvPr id="33" name="Straight Connector 32"/>
          <p:cNvCxnSpPr/>
          <p:nvPr/>
        </p:nvCxnSpPr>
        <p:spPr>
          <a:xfrm>
            <a:off x="2783840" y="4531360"/>
            <a:ext cx="2661920" cy="467360"/>
          </a:xfrm>
          <a:prstGeom prst="line">
            <a:avLst/>
          </a:prstGeom>
          <a:ln w="1905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804160" y="4490720"/>
            <a:ext cx="2600960" cy="528320"/>
          </a:xfrm>
          <a:prstGeom prst="line">
            <a:avLst/>
          </a:prstGeom>
          <a:ln w="1905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824480" y="4490720"/>
            <a:ext cx="0" cy="487680"/>
          </a:xfrm>
          <a:prstGeom prst="line">
            <a:avLst/>
          </a:prstGeom>
          <a:ln w="1905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384800" y="4531360"/>
            <a:ext cx="0" cy="487680"/>
          </a:xfrm>
          <a:prstGeom prst="line">
            <a:avLst/>
          </a:prstGeom>
          <a:ln w="1905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337226" y="3191544"/>
            <a:ext cx="6050182" cy="2954655"/>
          </a:xfrm>
          <a:prstGeom prst="rect">
            <a:avLst/>
          </a:prstGeom>
          <a:noFill/>
        </p:spPr>
        <p:txBody>
          <a:bodyPr wrap="none" rtlCol="0">
            <a:spAutoFit/>
          </a:bodyPr>
          <a:lstStyle/>
          <a:p>
            <a:r>
              <a:rPr lang="en-US" sz="2800" dirty="0" smtClean="0">
                <a:latin typeface="Seravek" charset="0"/>
                <a:ea typeface="Seravek" charset="0"/>
                <a:cs typeface="Seravek" charset="0"/>
              </a:rPr>
              <a:t>Unit crossbar </a:t>
            </a:r>
            <a:r>
              <a:rPr lang="en-US" sz="2800" dirty="0">
                <a:latin typeface="Seravek" charset="0"/>
                <a:ea typeface="Seravek" charset="0"/>
                <a:cs typeface="Seravek" charset="0"/>
              </a:rPr>
              <a:t>connecting</a:t>
            </a:r>
          </a:p>
          <a:p>
            <a:r>
              <a:rPr lang="en-US" sz="2800" dirty="0">
                <a:latin typeface="Seravek" charset="0"/>
                <a:ea typeface="Seravek" charset="0"/>
                <a:cs typeface="Seravek" charset="0"/>
              </a:rPr>
              <a:t>every </a:t>
            </a:r>
            <a:r>
              <a:rPr lang="en-US" sz="2800" dirty="0" smtClean="0">
                <a:latin typeface="Seravek" charset="0"/>
                <a:ea typeface="Seravek" charset="0"/>
                <a:cs typeface="Seravek" charset="0"/>
              </a:rPr>
              <a:t>processor to every memory</a:t>
            </a:r>
          </a:p>
          <a:p>
            <a:endParaRPr lang="en-US" sz="2800" dirty="0">
              <a:latin typeface="Seravek" charset="0"/>
              <a:ea typeface="Seravek" charset="0"/>
              <a:cs typeface="Seravek" charset="0"/>
            </a:endParaRPr>
          </a:p>
          <a:p>
            <a:r>
              <a:rPr lang="en-US" sz="2800" dirty="0">
                <a:latin typeface="Seravek" charset="0"/>
                <a:ea typeface="Seravek" charset="0"/>
                <a:cs typeface="Seravek" charset="0"/>
              </a:rPr>
              <a:t>R</a:t>
            </a:r>
            <a:r>
              <a:rPr lang="en-US" sz="2800" dirty="0" smtClean="0">
                <a:latin typeface="Seravek" charset="0"/>
                <a:ea typeface="Seravek" charset="0"/>
                <a:cs typeface="Seravek" charset="0"/>
              </a:rPr>
              <a:t>igid (all proc. keys go to same mem.)</a:t>
            </a:r>
          </a:p>
          <a:p>
            <a:r>
              <a:rPr lang="en-US" sz="2800" dirty="0" smtClean="0">
                <a:latin typeface="Seravek" charset="0"/>
                <a:ea typeface="Seravek" charset="0"/>
                <a:cs typeface="Seravek" charset="0"/>
              </a:rPr>
              <a:t>but cheap to build</a:t>
            </a:r>
          </a:p>
          <a:p>
            <a:r>
              <a:rPr lang="en-US" sz="2800" dirty="0" smtClean="0">
                <a:latin typeface="Seravek" charset="0"/>
                <a:ea typeface="Seravek" charset="0"/>
                <a:cs typeface="Seravek" charset="0"/>
              </a:rPr>
              <a:t>(2 proc *2 mems * 2 keys per wire =8)</a:t>
            </a:r>
          </a:p>
          <a:p>
            <a:endParaRPr lang="en-US" dirty="0" smtClean="0"/>
          </a:p>
        </p:txBody>
      </p:sp>
      <p:cxnSp>
        <p:nvCxnSpPr>
          <p:cNvPr id="46" name="Straight Connector 45"/>
          <p:cNvCxnSpPr/>
          <p:nvPr/>
        </p:nvCxnSpPr>
        <p:spPr>
          <a:xfrm>
            <a:off x="2523072"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72272"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98805"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149605"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13872"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74272" y="5020736"/>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080006"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57339" y="3767668"/>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150538" y="5410201"/>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1</a:t>
            </a:r>
            <a:endParaRPr lang="en-US" sz="2800" dirty="0"/>
          </a:p>
        </p:txBody>
      </p:sp>
      <p:sp>
        <p:nvSpPr>
          <p:cNvPr id="60" name="Rectangle 59"/>
          <p:cNvSpPr/>
          <p:nvPr/>
        </p:nvSpPr>
        <p:spPr>
          <a:xfrm>
            <a:off x="2150538" y="2937934"/>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1</a:t>
            </a:r>
            <a:endParaRPr lang="en-US" sz="2800" dirty="0"/>
          </a:p>
        </p:txBody>
      </p:sp>
      <p:sp>
        <p:nvSpPr>
          <p:cNvPr id="61" name="Rectangle 60"/>
          <p:cNvSpPr/>
          <p:nvPr/>
        </p:nvSpPr>
        <p:spPr>
          <a:xfrm>
            <a:off x="4800605" y="2937934"/>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2</a:t>
            </a:r>
            <a:endParaRPr lang="en-US" sz="2800" dirty="0"/>
          </a:p>
        </p:txBody>
      </p:sp>
      <p:sp>
        <p:nvSpPr>
          <p:cNvPr id="63" name="Rectangle 62"/>
          <p:cNvSpPr/>
          <p:nvPr/>
        </p:nvSpPr>
        <p:spPr>
          <a:xfrm>
            <a:off x="4800605" y="5410201"/>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2</a:t>
            </a:r>
            <a:endParaRPr lang="en-US" sz="2800" dirty="0"/>
          </a:p>
        </p:txBody>
      </p:sp>
    </p:spTree>
    <p:extLst>
      <p:ext uri="{BB962C8B-B14F-4D97-AF65-F5344CB8AC3E}">
        <p14:creationId xmlns:p14="http://schemas.microsoft.com/office/powerpoint/2010/main" val="16495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dRMT</a:t>
            </a:r>
            <a:r>
              <a:rPr lang="en-US" dirty="0" smtClean="0"/>
              <a:t> crossbar design</a:t>
            </a:r>
            <a:endParaRPr lang="en-US" dirty="0"/>
          </a:p>
        </p:txBody>
      </p:sp>
      <p:sp>
        <p:nvSpPr>
          <p:cNvPr id="7" name="Content Placeholder 137"/>
          <p:cNvSpPr>
            <a:spLocks noGrp="1"/>
          </p:cNvSpPr>
          <p:nvPr>
            <p:ph idx="1"/>
          </p:nvPr>
        </p:nvSpPr>
        <p:spPr/>
        <p:txBody>
          <a:bodyPr>
            <a:normAutofit/>
          </a:bodyPr>
          <a:lstStyle/>
          <a:p>
            <a:r>
              <a:rPr lang="en-US" sz="3200" dirty="0" smtClean="0"/>
              <a:t>Crossbar needs to send multiple match keys from processors to clusters every clock cycle</a:t>
            </a:r>
          </a:p>
          <a:p>
            <a:r>
              <a:rPr lang="en-US" sz="3200" dirty="0" err="1" smtClean="0"/>
              <a:t>dRMT’s</a:t>
            </a:r>
            <a:r>
              <a:rPr lang="en-US" sz="3200" dirty="0" smtClean="0"/>
              <a:t> crossbar: 2 parallel crossbars, one per key (8 wires)</a:t>
            </a:r>
          </a:p>
          <a:p>
            <a:endParaRPr lang="en-US" sz="100" dirty="0" smtClean="0"/>
          </a:p>
        </p:txBody>
      </p:sp>
      <p:cxnSp>
        <p:nvCxnSpPr>
          <p:cNvPr id="33" name="Straight Connector 32"/>
          <p:cNvCxnSpPr/>
          <p:nvPr/>
        </p:nvCxnSpPr>
        <p:spPr>
          <a:xfrm>
            <a:off x="1216291" y="4770842"/>
            <a:ext cx="2661920" cy="467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236611" y="4730202"/>
            <a:ext cx="2600960" cy="528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256931" y="4730202"/>
            <a:ext cx="0" cy="4876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817251" y="4770842"/>
            <a:ext cx="0" cy="4876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82094" y="5303761"/>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31294" y="4050693"/>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72894" y="5303761"/>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839028" y="4050693"/>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909560" y="5693226"/>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1</a:t>
            </a:r>
            <a:endParaRPr lang="en-US" sz="2800" dirty="0"/>
          </a:p>
        </p:txBody>
      </p:sp>
      <p:sp>
        <p:nvSpPr>
          <p:cNvPr id="60" name="Rectangle 59"/>
          <p:cNvSpPr/>
          <p:nvPr/>
        </p:nvSpPr>
        <p:spPr>
          <a:xfrm>
            <a:off x="909560" y="3220959"/>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1</a:t>
            </a:r>
            <a:endParaRPr lang="en-US" sz="2800" dirty="0"/>
          </a:p>
        </p:txBody>
      </p:sp>
      <p:sp>
        <p:nvSpPr>
          <p:cNvPr id="61" name="Rectangle 60"/>
          <p:cNvSpPr/>
          <p:nvPr/>
        </p:nvSpPr>
        <p:spPr>
          <a:xfrm>
            <a:off x="3559627" y="3220959"/>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2</a:t>
            </a:r>
            <a:endParaRPr lang="en-US" sz="2800" dirty="0"/>
          </a:p>
        </p:txBody>
      </p:sp>
      <p:sp>
        <p:nvSpPr>
          <p:cNvPr id="63" name="Rectangle 62"/>
          <p:cNvSpPr/>
          <p:nvPr/>
        </p:nvSpPr>
        <p:spPr>
          <a:xfrm>
            <a:off x="3559627" y="5693226"/>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2</a:t>
            </a:r>
            <a:endParaRPr lang="en-US" sz="2800" dirty="0"/>
          </a:p>
        </p:txBody>
      </p:sp>
      <p:cxnSp>
        <p:nvCxnSpPr>
          <p:cNvPr id="40" name="Straight Connector 39"/>
          <p:cNvCxnSpPr/>
          <p:nvPr/>
        </p:nvCxnSpPr>
        <p:spPr>
          <a:xfrm>
            <a:off x="7246972" y="4770844"/>
            <a:ext cx="2661920" cy="467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267292" y="4730204"/>
            <a:ext cx="2600960" cy="528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287612" y="4730204"/>
            <a:ext cx="0" cy="4876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9935016" y="4770844"/>
            <a:ext cx="0" cy="4876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57137" y="4072467"/>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307937" y="5325535"/>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932604" y="5325535"/>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915671" y="4072467"/>
            <a:ext cx="0" cy="68579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308870" y="5715000"/>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1</a:t>
            </a:r>
            <a:endParaRPr lang="en-US" sz="2800" dirty="0"/>
          </a:p>
        </p:txBody>
      </p:sp>
      <p:sp>
        <p:nvSpPr>
          <p:cNvPr id="67" name="Rectangle 66"/>
          <p:cNvSpPr/>
          <p:nvPr/>
        </p:nvSpPr>
        <p:spPr>
          <a:xfrm>
            <a:off x="6308870" y="3242733"/>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1</a:t>
            </a:r>
            <a:endParaRPr lang="en-US" sz="2800" dirty="0"/>
          </a:p>
        </p:txBody>
      </p:sp>
      <p:sp>
        <p:nvSpPr>
          <p:cNvPr id="68" name="Rectangle 67"/>
          <p:cNvSpPr/>
          <p:nvPr/>
        </p:nvSpPr>
        <p:spPr>
          <a:xfrm>
            <a:off x="8958937" y="3242733"/>
            <a:ext cx="1388534" cy="1117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Mem. 2</a:t>
            </a:r>
            <a:endParaRPr lang="en-US" sz="2800" dirty="0"/>
          </a:p>
        </p:txBody>
      </p:sp>
      <p:sp>
        <p:nvSpPr>
          <p:cNvPr id="69" name="Rectangle 68"/>
          <p:cNvSpPr/>
          <p:nvPr/>
        </p:nvSpPr>
        <p:spPr>
          <a:xfrm>
            <a:off x="8958937" y="5715000"/>
            <a:ext cx="1388534" cy="111760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Proc. 2</a:t>
            </a:r>
            <a:endParaRPr lang="en-US" sz="2800" dirty="0"/>
          </a:p>
        </p:txBody>
      </p:sp>
      <p:sp>
        <p:nvSpPr>
          <p:cNvPr id="3" name="TextBox 2"/>
          <p:cNvSpPr txBox="1"/>
          <p:nvPr/>
        </p:nvSpPr>
        <p:spPr>
          <a:xfrm>
            <a:off x="2264230" y="2677887"/>
            <a:ext cx="1311065" cy="523220"/>
          </a:xfrm>
          <a:prstGeom prst="rect">
            <a:avLst/>
          </a:prstGeom>
          <a:noFill/>
        </p:spPr>
        <p:txBody>
          <a:bodyPr wrap="none" rtlCol="0">
            <a:spAutoFit/>
          </a:bodyPr>
          <a:lstStyle/>
          <a:p>
            <a:r>
              <a:rPr lang="en-US" sz="2800" dirty="0" smtClean="0"/>
              <a:t>Left key</a:t>
            </a:r>
            <a:endParaRPr lang="en-US" sz="2800" dirty="0"/>
          </a:p>
        </p:txBody>
      </p:sp>
      <p:sp>
        <p:nvSpPr>
          <p:cNvPr id="71" name="TextBox 70"/>
          <p:cNvSpPr txBox="1"/>
          <p:nvPr/>
        </p:nvSpPr>
        <p:spPr>
          <a:xfrm>
            <a:off x="7641773" y="2721430"/>
            <a:ext cx="1507913" cy="523220"/>
          </a:xfrm>
          <a:prstGeom prst="rect">
            <a:avLst/>
          </a:prstGeom>
          <a:noFill/>
        </p:spPr>
        <p:txBody>
          <a:bodyPr wrap="none" rtlCol="0">
            <a:spAutoFit/>
          </a:bodyPr>
          <a:lstStyle/>
          <a:p>
            <a:r>
              <a:rPr lang="en-US" sz="2800" dirty="0" smtClean="0"/>
              <a:t>Right key</a:t>
            </a:r>
            <a:endParaRPr lang="en-US" sz="2800" dirty="0"/>
          </a:p>
        </p:txBody>
      </p:sp>
    </p:spTree>
    <p:extLst>
      <p:ext uri="{BB962C8B-B14F-4D97-AF65-F5344CB8AC3E}">
        <p14:creationId xmlns:p14="http://schemas.microsoft.com/office/powerpoint/2010/main" val="4234540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dRMT’s</a:t>
            </a:r>
            <a:r>
              <a:rPr lang="en-US" dirty="0" smtClean="0"/>
              <a:t> crossbar</a:t>
            </a:r>
            <a:endParaRPr lang="en-US" dirty="0"/>
          </a:p>
        </p:txBody>
      </p:sp>
      <p:sp>
        <p:nvSpPr>
          <p:cNvPr id="3" name="Content Placeholder 2"/>
          <p:cNvSpPr>
            <a:spLocks noGrp="1"/>
          </p:cNvSpPr>
          <p:nvPr>
            <p:ph idx="1"/>
          </p:nvPr>
        </p:nvSpPr>
        <p:spPr/>
        <p:txBody>
          <a:bodyPr/>
          <a:lstStyle/>
          <a:p>
            <a:r>
              <a:rPr lang="en-US" sz="3200" dirty="0" err="1" smtClean="0"/>
              <a:t>dRMT’s</a:t>
            </a:r>
            <a:r>
              <a:rPr lang="en-US" sz="3200" dirty="0" smtClean="0"/>
              <a:t> crossbar has wire count similar to unit crossbar</a:t>
            </a:r>
          </a:p>
          <a:p>
            <a:r>
              <a:rPr lang="en-US" sz="3200" dirty="0" smtClean="0"/>
              <a:t>But a processor can send keys to different memories by call one the left and the other right.</a:t>
            </a:r>
            <a:endParaRPr lang="en-US" sz="3200" dirty="0"/>
          </a:p>
          <a:p>
            <a:r>
              <a:rPr lang="en-US" sz="3200" dirty="0" smtClean="0"/>
              <a:t>Equivalent to full i</a:t>
            </a:r>
            <a:r>
              <a:rPr lang="en-US" dirty="0" smtClean="0"/>
              <a:t>f </a:t>
            </a:r>
            <a:r>
              <a:rPr lang="en-US" sz="3200" dirty="0"/>
              <a:t>tables are not split across </a:t>
            </a:r>
            <a:r>
              <a:rPr lang="en-US" sz="3200" dirty="0" smtClean="0"/>
              <a:t>clusters.</a:t>
            </a:r>
          </a:p>
          <a:p>
            <a:r>
              <a:rPr lang="en-US" sz="3200" dirty="0" smtClean="0"/>
              <a:t>Scales to 32 processors, 32 memories, 8 keys through manual place and route.</a:t>
            </a:r>
            <a:endParaRPr lang="en-US" dirty="0" smtClean="0"/>
          </a:p>
          <a:p>
            <a:pPr lvl="2"/>
            <a:endParaRPr lang="en-US" dirty="0"/>
          </a:p>
          <a:p>
            <a:endParaRPr lang="en-US" dirty="0"/>
          </a:p>
        </p:txBody>
      </p:sp>
    </p:spTree>
    <p:extLst>
      <p:ext uri="{BB962C8B-B14F-4D97-AF65-F5344CB8AC3E}">
        <p14:creationId xmlns:p14="http://schemas.microsoft.com/office/powerpoint/2010/main" val="3607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dRMT</a:t>
            </a:r>
            <a:r>
              <a:rPr lang="en-US" dirty="0" smtClean="0"/>
              <a:t> architecture</a:t>
            </a:r>
            <a:endParaRPr lang="en-US" dirty="0"/>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4</a:t>
            </a:fld>
            <a:endParaRPr lang="en-US"/>
          </a:p>
        </p:txBody>
      </p:sp>
      <p:grpSp>
        <p:nvGrpSpPr>
          <p:cNvPr id="3" name="Group 2"/>
          <p:cNvGrpSpPr/>
          <p:nvPr/>
        </p:nvGrpSpPr>
        <p:grpSpPr>
          <a:xfrm>
            <a:off x="83526" y="1556769"/>
            <a:ext cx="11917540" cy="5062486"/>
            <a:chOff x="83526" y="1556769"/>
            <a:chExt cx="11917540" cy="5062486"/>
          </a:xfrm>
        </p:grpSpPr>
        <p:grpSp>
          <p:nvGrpSpPr>
            <p:cNvPr id="20" name="Group 19"/>
            <p:cNvGrpSpPr/>
            <p:nvPr/>
          </p:nvGrpSpPr>
          <p:grpSpPr>
            <a:xfrm>
              <a:off x="673198" y="1556769"/>
              <a:ext cx="9399716" cy="3080545"/>
              <a:chOff x="673198" y="1556769"/>
              <a:chExt cx="9465943" cy="3447049"/>
            </a:xfrm>
          </p:grpSpPr>
          <p:grpSp>
            <p:nvGrpSpPr>
              <p:cNvPr id="6" name="Group 42"/>
              <p:cNvGrpSpPr/>
              <p:nvPr/>
            </p:nvGrpSpPr>
            <p:grpSpPr>
              <a:xfrm>
                <a:off x="1219205" y="2741324"/>
                <a:ext cx="8919936" cy="1226449"/>
                <a:chOff x="1707458" y="1778000"/>
                <a:chExt cx="4254836" cy="1181787"/>
              </a:xfrm>
            </p:grpSpPr>
            <p:cxnSp>
              <p:nvCxnSpPr>
                <p:cNvPr id="115" name="Straight Arrow Connector 114"/>
                <p:cNvCxnSpPr/>
                <p:nvPr/>
              </p:nvCxnSpPr>
              <p:spPr>
                <a:xfrm>
                  <a:off x="1707458" y="177800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1707458" y="190581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707458" y="203363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1707458" y="216145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1707458" y="228927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1707458" y="241709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707458" y="254490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1707458" y="267272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707458" y="280054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1707458" y="292836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9" name="Straight Connector 8"/>
              <p:cNvCxnSpPr/>
              <p:nvPr/>
            </p:nvCxnSpPr>
            <p:spPr>
              <a:xfrm>
                <a:off x="9359747" y="2401110"/>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359747" y="4344773"/>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359747" y="3092389"/>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359747" y="3634175"/>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649957" y="2330407"/>
                <a:ext cx="802569" cy="2233337"/>
                <a:chOff x="8546380" y="1979287"/>
                <a:chExt cx="584011" cy="2165502"/>
              </a:xfrm>
            </p:grpSpPr>
            <p:cxnSp>
              <p:nvCxnSpPr>
                <p:cNvPr id="112" name="Straight Connector 111"/>
                <p:cNvCxnSpPr/>
                <p:nvPr/>
              </p:nvCxnSpPr>
              <p:spPr>
                <a:xfrm>
                  <a:off x="8546380" y="1979287"/>
                  <a:ext cx="584011"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546380" y="4144789"/>
                  <a:ext cx="584011"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grpSp>
          <p:sp>
            <p:nvSpPr>
              <p:cNvPr id="8" name="Rectangle 7"/>
              <p:cNvSpPr/>
              <p:nvPr/>
            </p:nvSpPr>
            <p:spPr>
              <a:xfrm>
                <a:off x="1639144"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400" dirty="0">
                  <a:solidFill>
                    <a:schemeClr val="tx1"/>
                  </a:solidFill>
                  <a:latin typeface="Seravek"/>
                  <a:cs typeface="Seravek"/>
                </a:endParaRPr>
              </a:p>
            </p:txBody>
          </p:sp>
          <p:sp>
            <p:nvSpPr>
              <p:cNvPr id="82" name="Rectangle 81"/>
              <p:cNvSpPr/>
              <p:nvPr/>
            </p:nvSpPr>
            <p:spPr>
              <a:xfrm>
                <a:off x="1650022"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81" name="TextBox 80"/>
              <p:cNvSpPr txBox="1"/>
              <p:nvPr/>
            </p:nvSpPr>
            <p:spPr>
              <a:xfrm>
                <a:off x="2227131" y="1556771"/>
                <a:ext cx="963360" cy="344154"/>
              </a:xfrm>
              <a:prstGeom prst="rect">
                <a:avLst/>
              </a:prstGeom>
              <a:noFill/>
            </p:spPr>
            <p:txBody>
              <a:bodyPr wrap="none" rtlCol="0">
                <a:spAutoFit/>
              </a:bodyPr>
              <a:lstStyle/>
              <a:p>
                <a:r>
                  <a:rPr lang="en-US" sz="2000" dirty="0" smtClean="0">
                    <a:latin typeface="Seravek"/>
                    <a:cs typeface="Seravek"/>
                  </a:rPr>
                  <a:t>Stage 1</a:t>
                </a:r>
                <a:endParaRPr lang="en-US" sz="2000" dirty="0">
                  <a:latin typeface="Seravek"/>
                  <a:cs typeface="Seravek"/>
                </a:endParaRPr>
              </a:p>
            </p:txBody>
          </p:sp>
          <p:sp>
            <p:nvSpPr>
              <p:cNvPr id="128" name="Rectangle 127"/>
              <p:cNvSpPr/>
              <p:nvPr/>
            </p:nvSpPr>
            <p:spPr>
              <a:xfrm>
                <a:off x="4374292"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400" dirty="0">
                  <a:solidFill>
                    <a:schemeClr val="tx1"/>
                  </a:solidFill>
                  <a:latin typeface="Seravek"/>
                  <a:cs typeface="Seravek"/>
                </a:endParaRPr>
              </a:p>
            </p:txBody>
          </p:sp>
          <p:sp>
            <p:nvSpPr>
              <p:cNvPr id="129" name="Rectangle 128"/>
              <p:cNvSpPr/>
              <p:nvPr/>
            </p:nvSpPr>
            <p:spPr>
              <a:xfrm>
                <a:off x="4385169"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32" name="TextBox 131"/>
              <p:cNvSpPr txBox="1"/>
              <p:nvPr/>
            </p:nvSpPr>
            <p:spPr>
              <a:xfrm>
                <a:off x="4903472" y="1556770"/>
                <a:ext cx="995873" cy="344154"/>
              </a:xfrm>
              <a:prstGeom prst="rect">
                <a:avLst/>
              </a:prstGeom>
              <a:noFill/>
            </p:spPr>
            <p:txBody>
              <a:bodyPr wrap="none" rtlCol="0">
                <a:spAutoFit/>
              </a:bodyPr>
              <a:lstStyle/>
              <a:p>
                <a:r>
                  <a:rPr lang="en-US" sz="2000" dirty="0" smtClean="0">
                    <a:latin typeface="Seravek"/>
                    <a:cs typeface="Seravek"/>
                  </a:rPr>
                  <a:t>Stage 2</a:t>
                </a:r>
                <a:endParaRPr lang="en-US" sz="2000" dirty="0">
                  <a:latin typeface="Seravek"/>
                  <a:cs typeface="Seravek"/>
                </a:endParaRPr>
              </a:p>
            </p:txBody>
          </p:sp>
          <p:sp>
            <p:nvSpPr>
              <p:cNvPr id="158" name="Rectangle 157"/>
              <p:cNvSpPr/>
              <p:nvPr/>
            </p:nvSpPr>
            <p:spPr>
              <a:xfrm>
                <a:off x="7568330"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400" dirty="0">
                  <a:solidFill>
                    <a:schemeClr val="tx1"/>
                  </a:solidFill>
                  <a:latin typeface="Seravek"/>
                  <a:cs typeface="Seravek"/>
                </a:endParaRPr>
              </a:p>
            </p:txBody>
          </p:sp>
          <p:sp>
            <p:nvSpPr>
              <p:cNvPr id="159" name="Rectangle 158"/>
              <p:cNvSpPr/>
              <p:nvPr/>
            </p:nvSpPr>
            <p:spPr>
              <a:xfrm>
                <a:off x="7579208"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2" name="TextBox 161"/>
              <p:cNvSpPr txBox="1"/>
              <p:nvPr/>
            </p:nvSpPr>
            <p:spPr>
              <a:xfrm>
                <a:off x="8019607" y="1556769"/>
                <a:ext cx="1031051" cy="400110"/>
              </a:xfrm>
              <a:prstGeom prst="rect">
                <a:avLst/>
              </a:prstGeom>
              <a:noFill/>
            </p:spPr>
            <p:txBody>
              <a:bodyPr wrap="none" rtlCol="0">
                <a:spAutoFit/>
              </a:bodyPr>
              <a:lstStyle/>
              <a:p>
                <a:r>
                  <a:rPr lang="en-US" sz="2000" dirty="0" smtClean="0">
                    <a:latin typeface="Seravek"/>
                    <a:cs typeface="Seravek"/>
                  </a:rPr>
                  <a:t>Stage </a:t>
                </a:r>
                <a:r>
                  <a:rPr lang="en-US" sz="2000" dirty="0">
                    <a:latin typeface="Seravek"/>
                    <a:cs typeface="Seravek"/>
                  </a:rPr>
                  <a:t>N</a:t>
                </a:r>
              </a:p>
            </p:txBody>
          </p:sp>
          <p:sp>
            <p:nvSpPr>
              <p:cNvPr id="125" name="Rectangle 124"/>
              <p:cNvSpPr/>
              <p:nvPr/>
            </p:nvSpPr>
            <p:spPr>
              <a:xfrm>
                <a:off x="673198" y="1794232"/>
                <a:ext cx="547372" cy="3209586"/>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400" dirty="0" smtClean="0">
                    <a:latin typeface="Seravek"/>
                    <a:cs typeface="Seravek"/>
                  </a:rPr>
                  <a:t>Parser</a:t>
                </a:r>
                <a:endParaRPr lang="en-US" dirty="0">
                  <a:latin typeface="Seravek"/>
                  <a:cs typeface="Seravek"/>
                </a:endParaRPr>
              </a:p>
            </p:txBody>
          </p:sp>
          <p:grpSp>
            <p:nvGrpSpPr>
              <p:cNvPr id="19" name="Group 18"/>
              <p:cNvGrpSpPr/>
              <p:nvPr/>
            </p:nvGrpSpPr>
            <p:grpSpPr>
              <a:xfrm>
                <a:off x="1821487" y="2347059"/>
                <a:ext cx="1613266" cy="1946882"/>
                <a:chOff x="2100666" y="2399016"/>
                <a:chExt cx="1613266" cy="1946882"/>
              </a:xfrm>
            </p:grpSpPr>
            <p:grpSp>
              <p:nvGrpSpPr>
                <p:cNvPr id="64" name="Group 63"/>
                <p:cNvGrpSpPr/>
                <p:nvPr/>
              </p:nvGrpSpPr>
              <p:grpSpPr>
                <a:xfrm>
                  <a:off x="2100666" y="2410641"/>
                  <a:ext cx="1065615" cy="1928067"/>
                  <a:chOff x="2162575" y="3232150"/>
                  <a:chExt cx="1042315" cy="2241548"/>
                </a:xfrm>
              </p:grpSpPr>
              <p:cxnSp>
                <p:nvCxnSpPr>
                  <p:cNvPr id="288" name="Straight Arrow Connector 28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5" name="Rectangle 304"/>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400" dirty="0" smtClean="0">
                        <a:solidFill>
                          <a:schemeClr val="bg1"/>
                        </a:solidFill>
                        <a:latin typeface="Seravek" charset="0"/>
                        <a:ea typeface="Seravek" charset="0"/>
                        <a:cs typeface="Seravek" charset="0"/>
                      </a:rPr>
                      <a:t>Match</a:t>
                    </a:r>
                    <a:endParaRPr lang="en-US" sz="2400" dirty="0">
                      <a:solidFill>
                        <a:schemeClr val="bg1"/>
                      </a:solidFill>
                      <a:latin typeface="Seravek" charset="0"/>
                      <a:ea typeface="Seravek" charset="0"/>
                      <a:cs typeface="Seravek" charset="0"/>
                    </a:endParaRPr>
                  </a:p>
                </p:txBody>
              </p:sp>
            </p:grpSp>
            <p:grpSp>
              <p:nvGrpSpPr>
                <p:cNvPr id="13" name="Group 12"/>
                <p:cNvGrpSpPr/>
                <p:nvPr/>
              </p:nvGrpSpPr>
              <p:grpSpPr>
                <a:xfrm>
                  <a:off x="3160550" y="2399016"/>
                  <a:ext cx="553382" cy="1946882"/>
                  <a:chOff x="3431559" y="4468475"/>
                  <a:chExt cx="553382" cy="1946882"/>
                </a:xfrm>
              </p:grpSpPr>
              <p:sp>
                <p:nvSpPr>
                  <p:cNvPr id="130" name="Trapezoid 129"/>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200" dirty="0">
                      <a:solidFill>
                        <a:srgbClr val="000000"/>
                      </a:solidFill>
                      <a:latin typeface="Calibri"/>
                    </a:endParaRPr>
                  </a:p>
                </p:txBody>
              </p:sp>
              <p:sp>
                <p:nvSpPr>
                  <p:cNvPr id="7" name="TextBox 6"/>
                  <p:cNvSpPr txBox="1"/>
                  <p:nvPr/>
                </p:nvSpPr>
                <p:spPr>
                  <a:xfrm rot="16200000">
                    <a:off x="3091543" y="5088104"/>
                    <a:ext cx="1219200" cy="461665"/>
                  </a:xfrm>
                  <a:prstGeom prst="rect">
                    <a:avLst/>
                  </a:prstGeom>
                  <a:noFill/>
                </p:spPr>
                <p:txBody>
                  <a:bodyPr wrap="square" rtlCol="0">
                    <a:spAutoFit/>
                  </a:bodyPr>
                  <a:lstStyle/>
                  <a:p>
                    <a:r>
                      <a:rPr lang="en-US" sz="2400" dirty="0" smtClean="0">
                        <a:latin typeface="Seravek" charset="0"/>
                        <a:ea typeface="Seravek" charset="0"/>
                        <a:cs typeface="Seravek" charset="0"/>
                      </a:rPr>
                      <a:t>Action</a:t>
                    </a:r>
                    <a:endParaRPr lang="en-US" sz="2400" dirty="0">
                      <a:latin typeface="Seravek" charset="0"/>
                      <a:ea typeface="Seravek" charset="0"/>
                      <a:cs typeface="Seravek" charset="0"/>
                    </a:endParaRPr>
                  </a:p>
                </p:txBody>
              </p:sp>
            </p:grpSp>
          </p:grpSp>
          <p:grpSp>
            <p:nvGrpSpPr>
              <p:cNvPr id="134" name="Group 133"/>
              <p:cNvGrpSpPr/>
              <p:nvPr/>
            </p:nvGrpSpPr>
            <p:grpSpPr>
              <a:xfrm>
                <a:off x="4587648" y="2339869"/>
                <a:ext cx="1613266" cy="1946882"/>
                <a:chOff x="2100666" y="2399016"/>
                <a:chExt cx="1613266" cy="1946882"/>
              </a:xfrm>
            </p:grpSpPr>
            <p:grpSp>
              <p:nvGrpSpPr>
                <p:cNvPr id="135" name="Group 134"/>
                <p:cNvGrpSpPr/>
                <p:nvPr/>
              </p:nvGrpSpPr>
              <p:grpSpPr>
                <a:xfrm>
                  <a:off x="2100666" y="2410641"/>
                  <a:ext cx="1065615" cy="1928067"/>
                  <a:chOff x="2162575" y="3232150"/>
                  <a:chExt cx="1042315" cy="2241548"/>
                </a:xfrm>
              </p:grpSpPr>
              <p:cxnSp>
                <p:nvCxnSpPr>
                  <p:cNvPr id="140" name="Straight Arrow Connector 139"/>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1" name="Rectangle 140"/>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400" dirty="0" smtClean="0">
                        <a:solidFill>
                          <a:schemeClr val="bg1"/>
                        </a:solidFill>
                        <a:latin typeface="Seravek" charset="0"/>
                        <a:ea typeface="Seravek" charset="0"/>
                        <a:cs typeface="Seravek" charset="0"/>
                      </a:rPr>
                      <a:t>Match</a:t>
                    </a:r>
                    <a:endParaRPr lang="en-US" sz="2400" dirty="0">
                      <a:solidFill>
                        <a:schemeClr val="bg1"/>
                      </a:solidFill>
                      <a:latin typeface="Seravek" charset="0"/>
                      <a:ea typeface="Seravek" charset="0"/>
                      <a:cs typeface="Seravek" charset="0"/>
                    </a:endParaRPr>
                  </a:p>
                </p:txBody>
              </p:sp>
            </p:grpSp>
            <p:grpSp>
              <p:nvGrpSpPr>
                <p:cNvPr id="137" name="Group 136"/>
                <p:cNvGrpSpPr/>
                <p:nvPr/>
              </p:nvGrpSpPr>
              <p:grpSpPr>
                <a:xfrm>
                  <a:off x="3160550" y="2399016"/>
                  <a:ext cx="553382" cy="1946882"/>
                  <a:chOff x="3431559" y="4468475"/>
                  <a:chExt cx="553382" cy="1946882"/>
                </a:xfrm>
              </p:grpSpPr>
              <p:sp>
                <p:nvSpPr>
                  <p:cNvPr id="138" name="Trapezoid 137"/>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200" dirty="0">
                      <a:solidFill>
                        <a:srgbClr val="000000"/>
                      </a:solidFill>
                      <a:latin typeface="Calibri"/>
                    </a:endParaRPr>
                  </a:p>
                </p:txBody>
              </p:sp>
              <p:sp>
                <p:nvSpPr>
                  <p:cNvPr id="139" name="TextBox 138"/>
                  <p:cNvSpPr txBox="1"/>
                  <p:nvPr/>
                </p:nvSpPr>
                <p:spPr>
                  <a:xfrm rot="16200000">
                    <a:off x="3091543" y="5088104"/>
                    <a:ext cx="1219200" cy="461665"/>
                  </a:xfrm>
                  <a:prstGeom prst="rect">
                    <a:avLst/>
                  </a:prstGeom>
                  <a:noFill/>
                </p:spPr>
                <p:txBody>
                  <a:bodyPr wrap="square" rtlCol="0">
                    <a:spAutoFit/>
                  </a:bodyPr>
                  <a:lstStyle/>
                  <a:p>
                    <a:r>
                      <a:rPr lang="en-US" sz="2400" dirty="0" smtClean="0">
                        <a:latin typeface="Seravek" charset="0"/>
                        <a:ea typeface="Seravek" charset="0"/>
                        <a:cs typeface="Seravek" charset="0"/>
                      </a:rPr>
                      <a:t>Action</a:t>
                    </a:r>
                    <a:endParaRPr lang="en-US" sz="2400" dirty="0">
                      <a:latin typeface="Seravek" charset="0"/>
                      <a:ea typeface="Seravek" charset="0"/>
                      <a:cs typeface="Seravek" charset="0"/>
                    </a:endParaRPr>
                  </a:p>
                </p:txBody>
              </p:sp>
            </p:grpSp>
          </p:grpSp>
          <p:grpSp>
            <p:nvGrpSpPr>
              <p:cNvPr id="142" name="Group 141"/>
              <p:cNvGrpSpPr/>
              <p:nvPr/>
            </p:nvGrpSpPr>
            <p:grpSpPr>
              <a:xfrm>
                <a:off x="7765357" y="2339869"/>
                <a:ext cx="1613266" cy="1946882"/>
                <a:chOff x="2100666" y="2399016"/>
                <a:chExt cx="1613266" cy="1946882"/>
              </a:xfrm>
            </p:grpSpPr>
            <p:grpSp>
              <p:nvGrpSpPr>
                <p:cNvPr id="143" name="Group 142"/>
                <p:cNvGrpSpPr/>
                <p:nvPr/>
              </p:nvGrpSpPr>
              <p:grpSpPr>
                <a:xfrm>
                  <a:off x="2100666" y="2410641"/>
                  <a:ext cx="1065615" cy="1928067"/>
                  <a:chOff x="2162575" y="3232150"/>
                  <a:chExt cx="1042315" cy="2241548"/>
                </a:xfrm>
              </p:grpSpPr>
              <p:cxnSp>
                <p:nvCxnSpPr>
                  <p:cNvPr id="148" name="Straight Arrow Connector 14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400" dirty="0" smtClean="0">
                        <a:solidFill>
                          <a:schemeClr val="bg1"/>
                        </a:solidFill>
                        <a:latin typeface="Seravek" charset="0"/>
                        <a:ea typeface="Seravek" charset="0"/>
                        <a:cs typeface="Seravek" charset="0"/>
                      </a:rPr>
                      <a:t>Match</a:t>
                    </a:r>
                    <a:endParaRPr lang="en-US" sz="2400" dirty="0">
                      <a:solidFill>
                        <a:schemeClr val="bg1"/>
                      </a:solidFill>
                      <a:latin typeface="Seravek" charset="0"/>
                      <a:ea typeface="Seravek" charset="0"/>
                      <a:cs typeface="Seravek" charset="0"/>
                    </a:endParaRPr>
                  </a:p>
                </p:txBody>
              </p:sp>
            </p:grpSp>
            <p:grpSp>
              <p:nvGrpSpPr>
                <p:cNvPr id="145" name="Group 144"/>
                <p:cNvGrpSpPr/>
                <p:nvPr/>
              </p:nvGrpSpPr>
              <p:grpSpPr>
                <a:xfrm>
                  <a:off x="3160550" y="2399016"/>
                  <a:ext cx="553382" cy="1946882"/>
                  <a:chOff x="3431559" y="4468475"/>
                  <a:chExt cx="553382" cy="1946882"/>
                </a:xfrm>
              </p:grpSpPr>
              <p:sp>
                <p:nvSpPr>
                  <p:cNvPr id="146" name="Trapezoid 145"/>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200" dirty="0">
                      <a:solidFill>
                        <a:srgbClr val="000000"/>
                      </a:solidFill>
                      <a:latin typeface="Calibri"/>
                    </a:endParaRPr>
                  </a:p>
                </p:txBody>
              </p:sp>
              <p:sp>
                <p:nvSpPr>
                  <p:cNvPr id="147" name="TextBox 146"/>
                  <p:cNvSpPr txBox="1"/>
                  <p:nvPr/>
                </p:nvSpPr>
                <p:spPr>
                  <a:xfrm rot="16200000">
                    <a:off x="3091543" y="5088104"/>
                    <a:ext cx="1219200" cy="461665"/>
                  </a:xfrm>
                  <a:prstGeom prst="rect">
                    <a:avLst/>
                  </a:prstGeom>
                  <a:noFill/>
                </p:spPr>
                <p:txBody>
                  <a:bodyPr wrap="square" rtlCol="0">
                    <a:spAutoFit/>
                  </a:bodyPr>
                  <a:lstStyle/>
                  <a:p>
                    <a:r>
                      <a:rPr lang="en-US" sz="2400" dirty="0" smtClean="0">
                        <a:latin typeface="Seravek" charset="0"/>
                        <a:ea typeface="Seravek" charset="0"/>
                        <a:cs typeface="Seravek" charset="0"/>
                      </a:rPr>
                      <a:t>Action</a:t>
                    </a:r>
                    <a:endParaRPr lang="en-US" sz="2400" dirty="0">
                      <a:latin typeface="Seravek" charset="0"/>
                      <a:ea typeface="Seravek" charset="0"/>
                      <a:cs typeface="Seravek" charset="0"/>
                    </a:endParaRPr>
                  </a:p>
                </p:txBody>
              </p:sp>
            </p:grpSp>
          </p:grpSp>
        </p:grpSp>
        <p:grpSp>
          <p:nvGrpSpPr>
            <p:cNvPr id="178" name="Group 177"/>
            <p:cNvGrpSpPr/>
            <p:nvPr/>
          </p:nvGrpSpPr>
          <p:grpSpPr>
            <a:xfrm>
              <a:off x="10732509" y="2478740"/>
              <a:ext cx="524993" cy="1454942"/>
              <a:chOff x="6749312" y="3009900"/>
              <a:chExt cx="527796" cy="1790700"/>
            </a:xfrm>
          </p:grpSpPr>
          <p:grpSp>
            <p:nvGrpSpPr>
              <p:cNvPr id="180" name="Group 65"/>
              <p:cNvGrpSpPr/>
              <p:nvPr/>
            </p:nvGrpSpPr>
            <p:grpSpPr>
              <a:xfrm>
                <a:off x="6749319" y="3009900"/>
                <a:ext cx="527789" cy="298464"/>
                <a:chOff x="7660968" y="1751777"/>
                <a:chExt cx="1040580" cy="450645"/>
              </a:xfrm>
            </p:grpSpPr>
            <p:sp>
              <p:nvSpPr>
                <p:cNvPr id="193" name="Freeform 192"/>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4" name="Straight Connector 193"/>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70"/>
              <p:cNvGrpSpPr/>
              <p:nvPr/>
            </p:nvGrpSpPr>
            <p:grpSpPr>
              <a:xfrm>
                <a:off x="6749312" y="3511536"/>
                <a:ext cx="527788" cy="298464"/>
                <a:chOff x="7660968" y="1751777"/>
                <a:chExt cx="1040580" cy="450645"/>
              </a:xfrm>
            </p:grpSpPr>
            <p:sp>
              <p:nvSpPr>
                <p:cNvPr id="190" name="Freeform 18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1" name="Straight Connector 19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2" name="Group 65"/>
              <p:cNvGrpSpPr/>
              <p:nvPr/>
            </p:nvGrpSpPr>
            <p:grpSpPr>
              <a:xfrm>
                <a:off x="6749312" y="4006836"/>
                <a:ext cx="527788" cy="298464"/>
                <a:chOff x="7660968" y="1751777"/>
                <a:chExt cx="1040580" cy="450645"/>
              </a:xfrm>
            </p:grpSpPr>
            <p:sp>
              <p:nvSpPr>
                <p:cNvPr id="187" name="Freeform 186"/>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8" name="Straight Connector 187"/>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3" name="Group 70"/>
              <p:cNvGrpSpPr/>
              <p:nvPr/>
            </p:nvGrpSpPr>
            <p:grpSpPr>
              <a:xfrm>
                <a:off x="6749312" y="4502136"/>
                <a:ext cx="527788" cy="298464"/>
                <a:chOff x="7660968" y="1751777"/>
                <a:chExt cx="1040580" cy="450645"/>
              </a:xfrm>
            </p:grpSpPr>
            <p:sp>
              <p:nvSpPr>
                <p:cNvPr id="184" name="Freeform 18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5" name="Straight Connector 18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96" name="Rectangle 195"/>
            <p:cNvSpPr/>
            <p:nvPr/>
          </p:nvSpPr>
          <p:spPr>
            <a:xfrm>
              <a:off x="10052480" y="1721094"/>
              <a:ext cx="543542" cy="2868330"/>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400" dirty="0" err="1" smtClean="0">
                  <a:latin typeface="Seravek"/>
                  <a:cs typeface="Seravek"/>
                </a:rPr>
                <a:t>Deparser</a:t>
              </a:r>
              <a:endParaRPr lang="en-US" dirty="0">
                <a:latin typeface="Seravek"/>
                <a:cs typeface="Seravek"/>
              </a:endParaRPr>
            </a:p>
          </p:txBody>
        </p:sp>
        <p:sp>
          <p:nvSpPr>
            <p:cNvPr id="197" name="Right Arrow 196"/>
            <p:cNvSpPr/>
            <p:nvPr/>
          </p:nvSpPr>
          <p:spPr>
            <a:xfrm>
              <a:off x="11441792" y="2994022"/>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198" name="TextBox 197"/>
            <p:cNvSpPr txBox="1"/>
            <p:nvPr/>
          </p:nvSpPr>
          <p:spPr>
            <a:xfrm>
              <a:off x="11323725" y="2647921"/>
              <a:ext cx="677341" cy="410071"/>
            </a:xfrm>
            <a:prstGeom prst="rect">
              <a:avLst/>
            </a:prstGeom>
            <a:noFill/>
          </p:spPr>
          <p:txBody>
            <a:bodyPr wrap="none" lIns="130622" tIns="65311" rIns="130622" bIns="65311" rtlCol="0">
              <a:spAutoFit/>
            </a:bodyPr>
            <a:lstStyle/>
            <a:p>
              <a:r>
                <a:rPr lang="en-US" dirty="0" smtClean="0">
                  <a:latin typeface="Seravek"/>
                  <a:cs typeface="Seravek"/>
                </a:rPr>
                <a:t>Out</a:t>
              </a:r>
              <a:endParaRPr lang="en-US" dirty="0">
                <a:latin typeface="Seravek"/>
                <a:cs typeface="Seravek"/>
              </a:endParaRPr>
            </a:p>
          </p:txBody>
        </p:sp>
        <p:sp>
          <p:nvSpPr>
            <p:cNvPr id="199" name="TextBox 198"/>
            <p:cNvSpPr txBox="1"/>
            <p:nvPr/>
          </p:nvSpPr>
          <p:spPr>
            <a:xfrm>
              <a:off x="10616216" y="1956305"/>
              <a:ext cx="1007007" cy="400110"/>
            </a:xfrm>
            <a:prstGeom prst="rect">
              <a:avLst/>
            </a:prstGeom>
            <a:noFill/>
          </p:spPr>
          <p:txBody>
            <a:bodyPr wrap="none" rtlCol="0">
              <a:spAutoFit/>
            </a:bodyPr>
            <a:lstStyle/>
            <a:p>
              <a:r>
                <a:rPr lang="en-US" sz="2000" dirty="0" smtClean="0">
                  <a:latin typeface="Seravek"/>
                  <a:cs typeface="Seravek"/>
                </a:rPr>
                <a:t>Queues</a:t>
              </a:r>
              <a:endParaRPr lang="en-US" sz="2000" dirty="0">
                <a:latin typeface="Seravek"/>
                <a:cs typeface="Seravek"/>
              </a:endParaRPr>
            </a:p>
          </p:txBody>
        </p:sp>
        <p:grpSp>
          <p:nvGrpSpPr>
            <p:cNvPr id="36" name="Group 35"/>
            <p:cNvGrpSpPr/>
            <p:nvPr/>
          </p:nvGrpSpPr>
          <p:grpSpPr>
            <a:xfrm>
              <a:off x="1887006" y="4466959"/>
              <a:ext cx="1506655" cy="2152296"/>
              <a:chOff x="1887006" y="4466959"/>
              <a:chExt cx="1506655" cy="2152296"/>
            </a:xfrm>
          </p:grpSpPr>
          <p:sp>
            <p:nvSpPr>
              <p:cNvPr id="200" name="Rectangle 199"/>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1</a:t>
                </a:r>
                <a:endParaRPr lang="en-US" sz="2400" dirty="0">
                  <a:solidFill>
                    <a:schemeClr val="tx1"/>
                  </a:solidFill>
                  <a:latin typeface="Seravek" charset="0"/>
                  <a:ea typeface="Seravek" charset="0"/>
                  <a:cs typeface="Seravek" charset="0"/>
                </a:endParaRPr>
              </a:p>
            </p:txBody>
          </p:sp>
          <p:cxnSp>
            <p:nvCxnSpPr>
              <p:cNvPr id="213" name="Straight Arrow Connector 212"/>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4613902" y="4466959"/>
              <a:ext cx="1506655" cy="2152296"/>
              <a:chOff x="1887006" y="4466959"/>
              <a:chExt cx="1506655" cy="2152296"/>
            </a:xfrm>
          </p:grpSpPr>
          <p:sp>
            <p:nvSpPr>
              <p:cNvPr id="223" name="Rectangle 222"/>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2</a:t>
                </a:r>
              </a:p>
            </p:txBody>
          </p:sp>
          <p:cxnSp>
            <p:nvCxnSpPr>
              <p:cNvPr id="224" name="Straight Arrow Connector 223"/>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7758468" y="4466959"/>
              <a:ext cx="1506655" cy="2152296"/>
              <a:chOff x="1887006" y="4466959"/>
              <a:chExt cx="1506655" cy="2152296"/>
            </a:xfrm>
          </p:grpSpPr>
          <p:sp>
            <p:nvSpPr>
              <p:cNvPr id="226" name="Rectangle 225"/>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N</a:t>
                </a:r>
              </a:p>
            </p:txBody>
          </p:sp>
          <p:cxnSp>
            <p:nvCxnSpPr>
              <p:cNvPr id="227" name="Straight Arrow Connector 226"/>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6591789" y="5775287"/>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229" name="Right Arrow 228"/>
            <p:cNvSpPr/>
            <p:nvPr/>
          </p:nvSpPr>
          <p:spPr>
            <a:xfrm>
              <a:off x="154715" y="3076460"/>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230" name="TextBox 229"/>
            <p:cNvSpPr txBox="1"/>
            <p:nvPr/>
          </p:nvSpPr>
          <p:spPr>
            <a:xfrm>
              <a:off x="83526" y="2748683"/>
              <a:ext cx="471021" cy="410071"/>
            </a:xfrm>
            <a:prstGeom prst="rect">
              <a:avLst/>
            </a:prstGeom>
            <a:noFill/>
          </p:spPr>
          <p:txBody>
            <a:bodyPr wrap="none" lIns="130622" tIns="65311" rIns="130622" bIns="65311" rtlCol="0">
              <a:spAutoFit/>
            </a:bodyPr>
            <a:lstStyle/>
            <a:p>
              <a:r>
                <a:rPr lang="en-US" dirty="0" smtClean="0">
                  <a:latin typeface="Seravek"/>
                  <a:cs typeface="Seravek"/>
                </a:rPr>
                <a:t>In</a:t>
              </a:r>
              <a:endParaRPr lang="en-US" dirty="0">
                <a:latin typeface="Seravek"/>
                <a:cs typeface="Seravek"/>
              </a:endParaRPr>
            </a:p>
          </p:txBody>
        </p:sp>
      </p:grpSp>
    </p:spTree>
    <p:custDataLst>
      <p:tags r:id="rId1"/>
    </p:custDataLst>
    <p:extLst>
      <p:ext uri="{BB962C8B-B14F-4D97-AF65-F5344CB8AC3E}">
        <p14:creationId xmlns:p14="http://schemas.microsoft.com/office/powerpoint/2010/main" val="1302637027"/>
      </p:ext>
    </p:extLst>
  </p:cSld>
  <p:clrMapOvr>
    <a:masterClrMapping/>
  </p:clrMapOvr>
  <mc:AlternateContent xmlns:mc="http://schemas.openxmlformats.org/markup-compatibility/2006" xmlns:p14="http://schemas.microsoft.com/office/powerpoint/2010/main">
    <mc:Choice Requires="p14">
      <p:transition p14:dur="0" advTm="16074"/>
    </mc:Choice>
    <mc:Fallback xmlns="">
      <p:transition advTm="16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switch.p4 on RMT and </a:t>
            </a:r>
            <a:r>
              <a:rPr lang="en-US" dirty="0" err="1" smtClean="0"/>
              <a:t>dRMT</a:t>
            </a:r>
            <a:endParaRPr lang="en-US" dirty="0"/>
          </a:p>
        </p:txBody>
      </p:sp>
      <p:graphicFrame>
        <p:nvGraphicFramePr>
          <p:cNvPr id="7" name="Table 6"/>
          <p:cNvGraphicFramePr>
            <a:graphicFrameLocks noGrp="1"/>
          </p:cNvGraphicFramePr>
          <p:nvPr>
            <p:extLst/>
          </p:nvPr>
        </p:nvGraphicFramePr>
        <p:xfrm>
          <a:off x="2185479" y="2132277"/>
          <a:ext cx="7821042" cy="1660289"/>
        </p:xfrm>
        <a:graphic>
          <a:graphicData uri="http://schemas.openxmlformats.org/drawingml/2006/table">
            <a:tbl>
              <a:tblPr firstRow="1" bandRow="1">
                <a:tableStyleId>{2D5ABB26-0587-4C30-8999-92F81FD0307C}</a:tableStyleId>
              </a:tblPr>
              <a:tblGrid>
                <a:gridCol w="2481943"/>
                <a:gridCol w="1909467"/>
                <a:gridCol w="1791441"/>
                <a:gridCol w="1638191"/>
              </a:tblGrid>
              <a:tr h="454169">
                <a:tc>
                  <a:txBody>
                    <a:bodyPr/>
                    <a:lstStyle/>
                    <a:p>
                      <a:r>
                        <a:rPr lang="en-US" sz="2000" dirty="0" smtClean="0"/>
                        <a:t>P4 Program</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RMT</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dRMT</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Lower bound</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040">
                <a:tc>
                  <a:txBody>
                    <a:bodyPr/>
                    <a:lstStyle/>
                    <a:p>
                      <a:r>
                        <a:rPr lang="en-US" sz="2000" dirty="0" smtClean="0"/>
                        <a:t>Ingress (switch.p4)</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t>18</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Egress (switch.p4)</a:t>
                      </a: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t>12</a:t>
                      </a:r>
                      <a:endParaRPr lang="en-US" sz="2000" dirty="0"/>
                    </a:p>
                  </a:txBody>
                  <a:tcPr/>
                </a:tc>
                <a:tc>
                  <a:txBody>
                    <a:bodyPr/>
                    <a:lstStyle/>
                    <a:p>
                      <a:pPr algn="ctr"/>
                      <a:r>
                        <a:rPr lang="en-US" sz="2000" b="1" dirty="0" smtClean="0">
                          <a:solidFill>
                            <a:srgbClr val="0432FF"/>
                          </a:solidFill>
                        </a:rPr>
                        <a:t>7</a:t>
                      </a:r>
                      <a:endParaRPr lang="en-US" sz="2000" b="1" dirty="0">
                        <a:solidFill>
                          <a:srgbClr val="0432FF"/>
                        </a:solidFill>
                      </a:endParaRPr>
                    </a:p>
                  </a:txBody>
                  <a:tcPr/>
                </a:tc>
                <a:tc>
                  <a:txBody>
                    <a:bodyPr/>
                    <a:lstStyle/>
                    <a:p>
                      <a:pPr algn="ctr"/>
                      <a:r>
                        <a:rPr lang="en-US" sz="2000" b="1" dirty="0" smtClean="0">
                          <a:solidFill>
                            <a:srgbClr val="0432FF"/>
                          </a:solidFill>
                        </a:rPr>
                        <a:t>7</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r>
                        <a:rPr lang="en-US" sz="2000" dirty="0" smtClean="0"/>
                        <a:t>Switch.p4</a:t>
                      </a:r>
                      <a:r>
                        <a:rPr lang="en-US" sz="2000" baseline="0" dirty="0" smtClean="0"/>
                        <a:t> combined</a:t>
                      </a:r>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smtClean="0"/>
                        <a:t>22</a:t>
                      </a:r>
                      <a:endParaRPr lang="en-US" sz="2000" dirty="0"/>
                    </a:p>
                  </a:txBody>
                  <a:tcP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432FF"/>
                          </a:solidFill>
                        </a:rPr>
                        <a:t>21</a:t>
                      </a:r>
                      <a:endParaRPr lang="en-US" sz="2000" b="1" dirty="0">
                        <a:solidFill>
                          <a:srgbClr val="0432FF"/>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432FF"/>
                          </a:solidFill>
                        </a:rPr>
                        <a:t>21</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662624" y="1609108"/>
            <a:ext cx="6866752" cy="430887"/>
          </a:xfrm>
          <a:prstGeom prst="rect">
            <a:avLst/>
          </a:prstGeom>
          <a:noFill/>
        </p:spPr>
        <p:txBody>
          <a:bodyPr wrap="none" rtlCol="0">
            <a:spAutoFit/>
          </a:bodyPr>
          <a:lstStyle/>
          <a:p>
            <a:r>
              <a:rPr lang="en-US" sz="2200" dirty="0" smtClean="0">
                <a:latin typeface="Seravek" charset="0"/>
                <a:ea typeface="Seravek" charset="0"/>
                <a:cs typeface="Seravek" charset="0"/>
              </a:rPr>
              <a:t>Minimum number of processors to run at 1 packet/cycle</a:t>
            </a:r>
            <a:endParaRPr lang="en-US" sz="2200" dirty="0">
              <a:latin typeface="Seravek" charset="0"/>
              <a:ea typeface="Seravek" charset="0"/>
              <a:cs typeface="Seravek" charset="0"/>
            </a:endParaRPr>
          </a:p>
        </p:txBody>
      </p:sp>
      <p:graphicFrame>
        <p:nvGraphicFramePr>
          <p:cNvPr id="9" name="Table 8"/>
          <p:cNvGraphicFramePr>
            <a:graphicFrameLocks noGrp="1"/>
          </p:cNvGraphicFramePr>
          <p:nvPr>
            <p:extLst/>
          </p:nvPr>
        </p:nvGraphicFramePr>
        <p:xfrm>
          <a:off x="2185479" y="4825744"/>
          <a:ext cx="7821042" cy="1675224"/>
        </p:xfrm>
        <a:graphic>
          <a:graphicData uri="http://schemas.openxmlformats.org/drawingml/2006/table">
            <a:tbl>
              <a:tblPr firstRow="1" bandRow="1">
                <a:tableStyleId>{2D5ABB26-0587-4C30-8999-92F81FD0307C}</a:tableStyleId>
              </a:tblPr>
              <a:tblGrid>
                <a:gridCol w="2631676"/>
                <a:gridCol w="1759735"/>
                <a:gridCol w="1791440"/>
                <a:gridCol w="1638191"/>
              </a:tblGrid>
              <a:tr h="418806">
                <a:tc>
                  <a:txBody>
                    <a:bodyPr/>
                    <a:lstStyle/>
                    <a:p>
                      <a:r>
                        <a:rPr lang="en-US" dirty="0" smtClean="0"/>
                        <a:t>P4 Program</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RMT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dRMT</a:t>
                      </a:r>
                      <a:r>
                        <a:rPr lang="en-US" dirty="0" smtClean="0"/>
                        <a:t> (IPC=2)</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Lower bound</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806">
                <a:tc>
                  <a:txBody>
                    <a:bodyPr/>
                    <a:lstStyle/>
                    <a:p>
                      <a:r>
                        <a:rPr lang="en-US" dirty="0" smtClean="0"/>
                        <a:t>Ingress (switch.p4)</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360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b="1" dirty="0" smtClean="0">
                          <a:solidFill>
                            <a:srgbClr val="0432FF"/>
                          </a:solidFill>
                        </a:rPr>
                        <a:t>243</a:t>
                      </a:r>
                      <a:endParaRPr lang="en-US" b="1" dirty="0">
                        <a:solidFill>
                          <a:srgbClr val="0432FF"/>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b="1" dirty="0" smtClean="0">
                          <a:solidFill>
                            <a:srgbClr val="0432FF"/>
                          </a:solidFill>
                        </a:rPr>
                        <a:t>243</a:t>
                      </a:r>
                      <a:endParaRPr lang="en-US"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188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Egress (switch.p4)</a:t>
                      </a:r>
                    </a:p>
                  </a:txBody>
                  <a:tcPr>
                    <a:lnL w="12700" cap="flat" cmpd="sng" algn="ctr">
                      <a:solidFill>
                        <a:schemeClr val="tx1"/>
                      </a:solidFill>
                      <a:prstDash val="solid"/>
                      <a:round/>
                      <a:headEnd type="none" w="med" len="med"/>
                      <a:tailEnd type="none" w="med" len="med"/>
                    </a:lnL>
                  </a:tcPr>
                </a:tc>
                <a:tc>
                  <a:txBody>
                    <a:bodyPr/>
                    <a:lstStyle/>
                    <a:p>
                      <a:pPr algn="ctr"/>
                      <a:r>
                        <a:rPr lang="en-US" dirty="0" smtClean="0"/>
                        <a:t>240</a:t>
                      </a:r>
                      <a:endParaRPr lang="en-US" dirty="0"/>
                    </a:p>
                  </a:txBody>
                  <a:tcPr/>
                </a:tc>
                <a:tc>
                  <a:txBody>
                    <a:bodyPr/>
                    <a:lstStyle/>
                    <a:p>
                      <a:pPr algn="ctr"/>
                      <a:r>
                        <a:rPr lang="en-US" b="1" dirty="0" smtClean="0">
                          <a:solidFill>
                            <a:srgbClr val="C00000"/>
                          </a:solidFill>
                        </a:rPr>
                        <a:t>198</a:t>
                      </a:r>
                      <a:endParaRPr lang="en-US" b="1" dirty="0">
                        <a:solidFill>
                          <a:srgbClr val="C00000"/>
                        </a:solidFill>
                      </a:endParaRPr>
                    </a:p>
                  </a:txBody>
                  <a:tcPr/>
                </a:tc>
                <a:tc>
                  <a:txBody>
                    <a:bodyPr/>
                    <a:lstStyle/>
                    <a:p>
                      <a:pPr algn="ctr"/>
                      <a:r>
                        <a:rPr lang="en-US" b="1" dirty="0" smtClean="0">
                          <a:solidFill>
                            <a:srgbClr val="0432FF"/>
                          </a:solidFill>
                        </a:rPr>
                        <a:t>197</a:t>
                      </a:r>
                      <a:endParaRPr lang="en-US" b="1" dirty="0">
                        <a:solidFill>
                          <a:srgbClr val="0432FF"/>
                        </a:solidFill>
                      </a:endParaRPr>
                    </a:p>
                  </a:txBody>
                  <a:tcPr>
                    <a:lnR w="12700" cap="flat" cmpd="sng" algn="ctr">
                      <a:solidFill>
                        <a:schemeClr val="tx1"/>
                      </a:solidFill>
                      <a:prstDash val="solid"/>
                      <a:round/>
                      <a:headEnd type="none" w="med" len="med"/>
                      <a:tailEnd type="none" w="med" len="med"/>
                    </a:lnR>
                  </a:tcPr>
                </a:tc>
              </a:tr>
              <a:tr h="418806">
                <a:tc>
                  <a:txBody>
                    <a:bodyPr/>
                    <a:lstStyle/>
                    <a:p>
                      <a:r>
                        <a:rPr lang="en-US" dirty="0" smtClean="0"/>
                        <a:t>Switch.p4</a:t>
                      </a:r>
                      <a:r>
                        <a:rPr lang="en-US" baseline="0" dirty="0" smtClean="0"/>
                        <a:t> combined</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440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432FF"/>
                          </a:solidFill>
                        </a:rPr>
                        <a:t>243</a:t>
                      </a:r>
                      <a:endParaRPr lang="en-US" b="1" dirty="0">
                        <a:solidFill>
                          <a:srgbClr val="0432FF"/>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432FF"/>
                          </a:solidFill>
                        </a:rPr>
                        <a:t>243</a:t>
                      </a:r>
                      <a:endParaRPr lang="en-US"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2533338" y="4326410"/>
            <a:ext cx="7125324" cy="430887"/>
          </a:xfrm>
          <a:prstGeom prst="rect">
            <a:avLst/>
          </a:prstGeom>
          <a:noFill/>
        </p:spPr>
        <p:txBody>
          <a:bodyPr wrap="square" rtlCol="0">
            <a:spAutoFit/>
          </a:bodyPr>
          <a:lstStyle/>
          <a:p>
            <a:r>
              <a:rPr lang="en-US" sz="2200" dirty="0" smtClean="0">
                <a:latin typeface="Seravek" charset="0"/>
                <a:ea typeface="Seravek" charset="0"/>
                <a:cs typeface="Seravek" charset="0"/>
              </a:rPr>
              <a:t>Minimum number of threads to run at 1 packet/cycle</a:t>
            </a:r>
            <a:endParaRPr lang="en-US" sz="2200" dirty="0">
              <a:latin typeface="Seravek" charset="0"/>
              <a:ea typeface="Seravek" charset="0"/>
              <a:cs typeface="Seravek" charset="0"/>
            </a:endParaRPr>
          </a:p>
        </p:txBody>
      </p:sp>
    </p:spTree>
    <p:extLst>
      <p:ext uri="{BB962C8B-B14F-4D97-AF65-F5344CB8AC3E}">
        <p14:creationId xmlns:p14="http://schemas.microsoft.com/office/powerpoint/2010/main" val="4267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switch.p4 on RMT and </a:t>
            </a:r>
            <a:r>
              <a:rPr lang="en-US" dirty="0" err="1" smtClean="0"/>
              <a:t>dRMT</a:t>
            </a:r>
            <a:endParaRPr lang="en-US" dirty="0"/>
          </a:p>
        </p:txBody>
      </p:sp>
      <p:graphicFrame>
        <p:nvGraphicFramePr>
          <p:cNvPr id="7" name="Table 6"/>
          <p:cNvGraphicFramePr>
            <a:graphicFrameLocks noGrp="1"/>
          </p:cNvGraphicFramePr>
          <p:nvPr>
            <p:extLst/>
          </p:nvPr>
        </p:nvGraphicFramePr>
        <p:xfrm>
          <a:off x="1293223" y="2132277"/>
          <a:ext cx="9771017" cy="1660289"/>
        </p:xfrm>
        <a:graphic>
          <a:graphicData uri="http://schemas.openxmlformats.org/drawingml/2006/table">
            <a:tbl>
              <a:tblPr firstRow="1" bandRow="1">
                <a:tableStyleId>{2D5ABB26-0587-4C30-8999-92F81FD0307C}</a:tableStyleId>
              </a:tblPr>
              <a:tblGrid>
                <a:gridCol w="2481943"/>
                <a:gridCol w="1909467"/>
                <a:gridCol w="1949975"/>
                <a:gridCol w="1791441"/>
                <a:gridCol w="1638191"/>
              </a:tblGrid>
              <a:tr h="454169">
                <a:tc>
                  <a:txBody>
                    <a:bodyPr/>
                    <a:lstStyle/>
                    <a:p>
                      <a:r>
                        <a:rPr lang="en-US" sz="2000" dirty="0" smtClean="0"/>
                        <a:t>P4 Program</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RMT</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dRMT</a:t>
                      </a:r>
                      <a:r>
                        <a:rPr lang="en-US" sz="2000" baseline="0" dirty="0" smtClean="0"/>
                        <a:t> (IPC=1)</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dRMT</a:t>
                      </a:r>
                      <a:r>
                        <a:rPr lang="en-US" sz="2000" dirty="0" smtClean="0"/>
                        <a:t> (IPC=2)</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Lower bound</a:t>
                      </a:r>
                      <a:endParaRPr lang="en-US"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040">
                <a:tc>
                  <a:txBody>
                    <a:bodyPr/>
                    <a:lstStyle/>
                    <a:p>
                      <a:r>
                        <a:rPr lang="en-US" sz="2000" dirty="0" smtClean="0"/>
                        <a:t>Ingress (switch.p4)</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t>18</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t>17</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432FF"/>
                          </a:solidFill>
                        </a:rPr>
                        <a:t>15</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Egress (switch.p4)</a:t>
                      </a:r>
                    </a:p>
                  </a:txBody>
                  <a:tcPr>
                    <a:lnL w="12700" cap="flat" cmpd="sng" algn="ctr">
                      <a:solidFill>
                        <a:schemeClr val="tx1"/>
                      </a:solidFill>
                      <a:prstDash val="solid"/>
                      <a:round/>
                      <a:headEnd type="none" w="med" len="med"/>
                      <a:tailEnd type="none" w="med" len="med"/>
                    </a:lnL>
                  </a:tcPr>
                </a:tc>
                <a:tc>
                  <a:txBody>
                    <a:bodyPr/>
                    <a:lstStyle/>
                    <a:p>
                      <a:pPr algn="ctr"/>
                      <a:r>
                        <a:rPr lang="en-US" sz="2000" dirty="0" smtClean="0"/>
                        <a:t>12</a:t>
                      </a:r>
                      <a:endParaRPr lang="en-US" sz="2000" dirty="0"/>
                    </a:p>
                  </a:txBody>
                  <a:tcPr/>
                </a:tc>
                <a:tc>
                  <a:txBody>
                    <a:bodyPr/>
                    <a:lstStyle/>
                    <a:p>
                      <a:pPr algn="ctr"/>
                      <a:r>
                        <a:rPr lang="en-US" sz="2000" dirty="0" smtClean="0"/>
                        <a:t>11</a:t>
                      </a:r>
                      <a:endParaRPr lang="en-US" sz="2000" dirty="0"/>
                    </a:p>
                  </a:txBody>
                  <a:tcPr/>
                </a:tc>
                <a:tc>
                  <a:txBody>
                    <a:bodyPr/>
                    <a:lstStyle/>
                    <a:p>
                      <a:pPr algn="ctr"/>
                      <a:r>
                        <a:rPr lang="en-US" sz="2000" b="1" dirty="0" smtClean="0">
                          <a:solidFill>
                            <a:srgbClr val="0432FF"/>
                          </a:solidFill>
                        </a:rPr>
                        <a:t>7</a:t>
                      </a:r>
                      <a:endParaRPr lang="en-US" sz="2000" b="1" dirty="0">
                        <a:solidFill>
                          <a:srgbClr val="0432FF"/>
                        </a:solidFill>
                      </a:endParaRPr>
                    </a:p>
                  </a:txBody>
                  <a:tcPr/>
                </a:tc>
                <a:tc>
                  <a:txBody>
                    <a:bodyPr/>
                    <a:lstStyle/>
                    <a:p>
                      <a:pPr algn="ctr"/>
                      <a:r>
                        <a:rPr lang="en-US" sz="2000" b="1" dirty="0" smtClean="0">
                          <a:solidFill>
                            <a:srgbClr val="0432FF"/>
                          </a:solidFill>
                        </a:rPr>
                        <a:t>7</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tcPr>
                </a:tc>
              </a:tr>
              <a:tr h="402040">
                <a:tc>
                  <a:txBody>
                    <a:bodyPr/>
                    <a:lstStyle/>
                    <a:p>
                      <a:r>
                        <a:rPr lang="en-US" sz="2000" dirty="0" smtClean="0"/>
                        <a:t>Switch.p4</a:t>
                      </a:r>
                      <a:r>
                        <a:rPr lang="en-US" sz="2000" baseline="0" dirty="0" smtClean="0"/>
                        <a:t> combined</a:t>
                      </a:r>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smtClean="0"/>
                        <a:t>22</a:t>
                      </a:r>
                      <a:endParaRPr lang="en-US" sz="2000" dirty="0"/>
                    </a:p>
                  </a:txBody>
                  <a:tcPr>
                    <a:lnB w="12700" cap="flat" cmpd="sng" algn="ctr">
                      <a:solidFill>
                        <a:schemeClr val="tx1"/>
                      </a:solidFill>
                      <a:prstDash val="solid"/>
                      <a:round/>
                      <a:headEnd type="none" w="med" len="med"/>
                      <a:tailEnd type="none" w="med" len="med"/>
                    </a:lnB>
                  </a:tcPr>
                </a:tc>
                <a:tc>
                  <a:txBody>
                    <a:bodyPr/>
                    <a:lstStyle/>
                    <a:p>
                      <a:pPr algn="ctr"/>
                      <a:r>
                        <a:rPr lang="en-US" sz="2000" dirty="0" smtClean="0"/>
                        <a:t>21</a:t>
                      </a:r>
                      <a:endParaRPr lang="en-US" sz="2000" dirty="0"/>
                    </a:p>
                  </a:txBody>
                  <a:tcP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432FF"/>
                          </a:solidFill>
                        </a:rPr>
                        <a:t>21</a:t>
                      </a:r>
                      <a:endParaRPr lang="en-US" sz="2000" b="1" dirty="0">
                        <a:solidFill>
                          <a:srgbClr val="0432FF"/>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432FF"/>
                          </a:solidFill>
                        </a:rPr>
                        <a:t>21</a:t>
                      </a:r>
                      <a:endParaRPr lang="en-US" sz="2000"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2423625" y="1609108"/>
            <a:ext cx="6866752" cy="430887"/>
          </a:xfrm>
          <a:prstGeom prst="rect">
            <a:avLst/>
          </a:prstGeom>
          <a:noFill/>
        </p:spPr>
        <p:txBody>
          <a:bodyPr wrap="none" rtlCol="0">
            <a:spAutoFit/>
          </a:bodyPr>
          <a:lstStyle/>
          <a:p>
            <a:r>
              <a:rPr lang="en-US" sz="2200" dirty="0" smtClean="0">
                <a:latin typeface="Seravek" charset="0"/>
                <a:ea typeface="Seravek" charset="0"/>
                <a:cs typeface="Seravek" charset="0"/>
              </a:rPr>
              <a:t>Minimum number of processors to run at 1 packet/cycle</a:t>
            </a:r>
            <a:endParaRPr lang="en-US" sz="2200" dirty="0">
              <a:latin typeface="Seravek" charset="0"/>
              <a:ea typeface="Seravek" charset="0"/>
              <a:cs typeface="Seravek" charset="0"/>
            </a:endParaRPr>
          </a:p>
        </p:txBody>
      </p:sp>
      <p:graphicFrame>
        <p:nvGraphicFramePr>
          <p:cNvPr id="9" name="Table 8"/>
          <p:cNvGraphicFramePr>
            <a:graphicFrameLocks noGrp="1"/>
          </p:cNvGraphicFramePr>
          <p:nvPr>
            <p:extLst/>
          </p:nvPr>
        </p:nvGraphicFramePr>
        <p:xfrm>
          <a:off x="1293222" y="4825744"/>
          <a:ext cx="9771017" cy="1675224"/>
        </p:xfrm>
        <a:graphic>
          <a:graphicData uri="http://schemas.openxmlformats.org/drawingml/2006/table">
            <a:tbl>
              <a:tblPr firstRow="1" bandRow="1">
                <a:tableStyleId>{2D5ABB26-0587-4C30-8999-92F81FD0307C}</a:tableStyleId>
              </a:tblPr>
              <a:tblGrid>
                <a:gridCol w="2631676"/>
                <a:gridCol w="1759735"/>
                <a:gridCol w="1949975"/>
                <a:gridCol w="1791440"/>
                <a:gridCol w="1638191"/>
              </a:tblGrid>
              <a:tr h="418806">
                <a:tc>
                  <a:txBody>
                    <a:bodyPr/>
                    <a:lstStyle/>
                    <a:p>
                      <a:r>
                        <a:rPr lang="en-US" dirty="0" smtClean="0"/>
                        <a:t>P4 Program</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RMT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dRMT</a:t>
                      </a:r>
                      <a:r>
                        <a:rPr lang="en-US" baseline="0" dirty="0" smtClean="0"/>
                        <a:t> (IPC=1)</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dRMT</a:t>
                      </a:r>
                      <a:r>
                        <a:rPr lang="en-US" dirty="0" smtClean="0"/>
                        <a:t> (IPC=2)</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Lower bound</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806">
                <a:tc>
                  <a:txBody>
                    <a:bodyPr/>
                    <a:lstStyle/>
                    <a:p>
                      <a:r>
                        <a:rPr lang="en-US" dirty="0" smtClean="0"/>
                        <a:t>Ingress (switch.p4)</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360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245</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b="1" dirty="0" smtClean="0">
                          <a:solidFill>
                            <a:srgbClr val="0432FF"/>
                          </a:solidFill>
                        </a:rPr>
                        <a:t>243</a:t>
                      </a:r>
                      <a:endParaRPr lang="en-US" b="1" dirty="0">
                        <a:solidFill>
                          <a:srgbClr val="0432FF"/>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b="1" dirty="0" smtClean="0">
                          <a:solidFill>
                            <a:srgbClr val="0432FF"/>
                          </a:solidFill>
                        </a:rPr>
                        <a:t>243</a:t>
                      </a:r>
                      <a:endParaRPr lang="en-US" b="1" dirty="0">
                        <a:solidFill>
                          <a:srgbClr val="0432FF"/>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188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Egress (switch.p4)</a:t>
                      </a:r>
                    </a:p>
                  </a:txBody>
                  <a:tcPr>
                    <a:lnL w="12700" cap="flat" cmpd="sng" algn="ctr">
                      <a:solidFill>
                        <a:schemeClr val="tx1"/>
                      </a:solidFill>
                      <a:prstDash val="solid"/>
                      <a:round/>
                      <a:headEnd type="none" w="med" len="med"/>
                      <a:tailEnd type="none" w="med" len="med"/>
                    </a:lnL>
                  </a:tcPr>
                </a:tc>
                <a:tc>
                  <a:txBody>
                    <a:bodyPr/>
                    <a:lstStyle/>
                    <a:p>
                      <a:pPr algn="ctr"/>
                      <a:r>
                        <a:rPr lang="en-US" dirty="0" smtClean="0"/>
                        <a:t>240</a:t>
                      </a:r>
                      <a:endParaRPr lang="en-US" dirty="0"/>
                    </a:p>
                  </a:txBody>
                  <a:tcPr/>
                </a:tc>
                <a:tc>
                  <a:txBody>
                    <a:bodyPr/>
                    <a:lstStyle/>
                    <a:p>
                      <a:pPr algn="ctr"/>
                      <a:r>
                        <a:rPr lang="en-US" dirty="0" smtClean="0"/>
                        <a:t>217</a:t>
                      </a:r>
                      <a:endParaRPr lang="en-US" dirty="0"/>
                    </a:p>
                  </a:txBody>
                  <a:tcPr/>
                </a:tc>
                <a:tc>
                  <a:txBody>
                    <a:bodyPr/>
                    <a:lstStyle/>
                    <a:p>
                      <a:pPr algn="ctr"/>
                      <a:r>
                        <a:rPr lang="en-US" b="1" dirty="0" smtClean="0">
                          <a:solidFill>
                            <a:srgbClr val="C00000"/>
                          </a:solidFill>
                        </a:rPr>
                        <a:t>198</a:t>
                      </a:r>
                      <a:endParaRPr lang="en-US" b="1" dirty="0">
                        <a:solidFill>
                          <a:srgbClr val="C00000"/>
                        </a:solidFill>
                      </a:endParaRPr>
                    </a:p>
                  </a:txBody>
                  <a:tcPr/>
                </a:tc>
                <a:tc>
                  <a:txBody>
                    <a:bodyPr/>
                    <a:lstStyle/>
                    <a:p>
                      <a:pPr algn="ctr"/>
                      <a:r>
                        <a:rPr lang="en-US" b="1" dirty="0" smtClean="0">
                          <a:solidFill>
                            <a:srgbClr val="0432FF"/>
                          </a:solidFill>
                        </a:rPr>
                        <a:t>197</a:t>
                      </a:r>
                      <a:endParaRPr lang="en-US" b="1" dirty="0">
                        <a:solidFill>
                          <a:srgbClr val="0432FF"/>
                        </a:solidFill>
                      </a:endParaRPr>
                    </a:p>
                  </a:txBody>
                  <a:tcPr>
                    <a:lnR w="12700" cap="flat" cmpd="sng" algn="ctr">
                      <a:solidFill>
                        <a:schemeClr val="tx1"/>
                      </a:solidFill>
                      <a:prstDash val="solid"/>
                      <a:round/>
                      <a:headEnd type="none" w="med" len="med"/>
                      <a:tailEnd type="none" w="med" len="med"/>
                    </a:lnR>
                  </a:tcPr>
                </a:tc>
              </a:tr>
              <a:tr h="418806">
                <a:tc>
                  <a:txBody>
                    <a:bodyPr/>
                    <a:lstStyle/>
                    <a:p>
                      <a:r>
                        <a:rPr lang="en-US" dirty="0" smtClean="0"/>
                        <a:t>Switch.p4</a:t>
                      </a:r>
                      <a:r>
                        <a:rPr lang="en-US" baseline="0" dirty="0" smtClean="0"/>
                        <a:t> combined</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440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243</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432FF"/>
                          </a:solidFill>
                        </a:rPr>
                        <a:t>243</a:t>
                      </a:r>
                      <a:endParaRPr lang="en-US" b="1" dirty="0">
                        <a:solidFill>
                          <a:srgbClr val="0432FF"/>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b="1" dirty="0" smtClean="0">
                          <a:solidFill>
                            <a:srgbClr val="0432FF"/>
                          </a:solidFill>
                        </a:rPr>
                        <a:t>243</a:t>
                      </a:r>
                      <a:endParaRPr lang="en-US" b="1" dirty="0">
                        <a:solidFill>
                          <a:srgbClr val="0432FF"/>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2632633" y="4326410"/>
            <a:ext cx="7125324" cy="430887"/>
          </a:xfrm>
          <a:prstGeom prst="rect">
            <a:avLst/>
          </a:prstGeom>
          <a:noFill/>
        </p:spPr>
        <p:txBody>
          <a:bodyPr wrap="square" rtlCol="0">
            <a:spAutoFit/>
          </a:bodyPr>
          <a:lstStyle/>
          <a:p>
            <a:r>
              <a:rPr lang="en-US" sz="2200" dirty="0" smtClean="0">
                <a:latin typeface="Seravek" charset="0"/>
                <a:ea typeface="Seravek" charset="0"/>
                <a:cs typeface="Seravek" charset="0"/>
              </a:rPr>
              <a:t>Minimum number of threads to run at </a:t>
            </a:r>
            <a:r>
              <a:rPr lang="en-US" sz="2200" smtClean="0">
                <a:latin typeface="Seravek" charset="0"/>
                <a:ea typeface="Seravek" charset="0"/>
                <a:cs typeface="Seravek" charset="0"/>
              </a:rPr>
              <a:t>1 packet/cycle</a:t>
            </a:r>
            <a:endParaRPr lang="en-US" sz="2200" dirty="0">
              <a:latin typeface="Seravek" charset="0"/>
              <a:ea typeface="Seravek" charset="0"/>
              <a:cs typeface="Seravek" charset="0"/>
            </a:endParaRPr>
          </a:p>
        </p:txBody>
      </p:sp>
      <p:grpSp>
        <p:nvGrpSpPr>
          <p:cNvPr id="12" name="Group 11"/>
          <p:cNvGrpSpPr/>
          <p:nvPr/>
        </p:nvGrpSpPr>
        <p:grpSpPr>
          <a:xfrm>
            <a:off x="522515" y="1609108"/>
            <a:ext cx="10940395" cy="5248891"/>
            <a:chOff x="8033188" y="2901951"/>
            <a:chExt cx="4093201" cy="3956048"/>
          </a:xfrm>
        </p:grpSpPr>
        <p:sp>
          <p:nvSpPr>
            <p:cNvPr id="13" name="Rectangle 12"/>
            <p:cNvSpPr/>
            <p:nvPr/>
          </p:nvSpPr>
          <p:spPr>
            <a:xfrm>
              <a:off x="8033188" y="2901951"/>
              <a:ext cx="4093201" cy="395604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508027" y="4012912"/>
              <a:ext cx="3156418" cy="1925341"/>
            </a:xfrm>
            <a:prstGeom prst="rect">
              <a:avLst/>
            </a:prstGeom>
            <a:ln w="254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err="1">
                  <a:solidFill>
                    <a:schemeClr val="tx1"/>
                  </a:solidFill>
                  <a:latin typeface="Seravek" charset="0"/>
                  <a:ea typeface="Seravek" charset="0"/>
                  <a:cs typeface="Seravek" charset="0"/>
                </a:rPr>
                <a:t>dRMT</a:t>
              </a:r>
              <a:r>
                <a:rPr lang="en-US" sz="3200" dirty="0">
                  <a:solidFill>
                    <a:schemeClr val="tx1"/>
                  </a:solidFill>
                  <a:latin typeface="Seravek" charset="0"/>
                  <a:ea typeface="Seravek" charset="0"/>
                  <a:cs typeface="Seravek" charset="0"/>
                </a:rPr>
                <a:t> is near </a:t>
              </a:r>
              <a:r>
                <a:rPr lang="en-US" sz="3200" dirty="0" smtClean="0">
                  <a:solidFill>
                    <a:schemeClr val="tx1"/>
                  </a:solidFill>
                  <a:latin typeface="Seravek" charset="0"/>
                  <a:ea typeface="Seravek" charset="0"/>
                  <a:cs typeface="Seravek" charset="0"/>
                </a:rPr>
                <a:t>optimal:</a:t>
              </a:r>
              <a:endParaRPr lang="en-US" sz="3200" dirty="0">
                <a:solidFill>
                  <a:schemeClr val="tx1"/>
                </a:solidFill>
                <a:latin typeface="Seravek" charset="0"/>
                <a:ea typeface="Seravek" charset="0"/>
                <a:cs typeface="Seravek" charset="0"/>
              </a:endParaRPr>
            </a:p>
            <a:p>
              <a:pPr marL="285750" indent="-285750">
                <a:buFont typeface="Arial" charset="0"/>
                <a:buChar char="•"/>
              </a:pPr>
              <a:r>
                <a:rPr lang="en-US" sz="3200" dirty="0">
                  <a:solidFill>
                    <a:schemeClr val="tx1"/>
                  </a:solidFill>
                  <a:latin typeface="Seravek" charset="0"/>
                  <a:ea typeface="Seravek" charset="0"/>
                  <a:cs typeface="Seravek" charset="0"/>
                </a:rPr>
                <a:t>Fewest possible processors</a:t>
              </a:r>
            </a:p>
            <a:p>
              <a:pPr marL="285750" indent="-285750">
                <a:buFont typeface="Arial" charset="0"/>
                <a:buChar char="•"/>
              </a:pPr>
              <a:r>
                <a:rPr lang="en-US" sz="3200" dirty="0">
                  <a:solidFill>
                    <a:schemeClr val="tx1"/>
                  </a:solidFill>
                  <a:latin typeface="Seravek" charset="0"/>
                  <a:ea typeface="Seravek" charset="0"/>
                  <a:cs typeface="Seravek" charset="0"/>
                </a:rPr>
                <a:t>Near-ideal (critical path) latency </a:t>
              </a:r>
              <a:endParaRPr lang="en-US" sz="3200" dirty="0" smtClean="0">
                <a:solidFill>
                  <a:schemeClr val="tx1"/>
                </a:solidFill>
                <a:latin typeface="Seravek" charset="0"/>
                <a:ea typeface="Seravek" charset="0"/>
                <a:cs typeface="Seravek" charset="0"/>
              </a:endParaRPr>
            </a:p>
            <a:p>
              <a:pPr marL="285750" indent="-285750">
                <a:buFont typeface="Arial" charset="0"/>
                <a:buChar char="•"/>
              </a:pPr>
              <a:r>
                <a:rPr lang="en-US" sz="3200" dirty="0" smtClean="0">
                  <a:solidFill>
                    <a:schemeClr val="tx1"/>
                  </a:solidFill>
                  <a:latin typeface="Seravek" charset="0"/>
                  <a:ea typeface="Seravek" charset="0"/>
                  <a:cs typeface="Seravek" charset="0"/>
                </a:rPr>
                <a:t>Comparable on switch.p4 combined, which is optimized for RMT</a:t>
              </a:r>
              <a:endParaRPr lang="en-US" sz="3200" dirty="0">
                <a:solidFill>
                  <a:schemeClr val="tx1"/>
                </a:solidFill>
                <a:latin typeface="Seravek" charset="0"/>
                <a:ea typeface="Seravek" charset="0"/>
                <a:cs typeface="Seravek" charset="0"/>
              </a:endParaRPr>
            </a:p>
          </p:txBody>
        </p:sp>
      </p:grpSp>
    </p:spTree>
    <p:extLst>
      <p:ext uri="{BB962C8B-B14F-4D97-AF65-F5344CB8AC3E}">
        <p14:creationId xmlns:p14="http://schemas.microsoft.com/office/powerpoint/2010/main" val="796793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Constraints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Processor resource constraints:</a:t>
            </a:r>
            <a:endParaRPr lang="en-US" sz="3200" dirty="0"/>
          </a:p>
          <a:p>
            <a:pPr>
              <a:buFont typeface="Wingdings" charset="2"/>
              <a:buChar char="Ø"/>
            </a:pPr>
            <a:r>
              <a:rPr lang="en-US" dirty="0" smtClean="0">
                <a:solidFill>
                  <a:srgbClr val="0231FF"/>
                </a:solidFill>
              </a:rPr>
              <a:t>Generate </a:t>
            </a:r>
            <a:r>
              <a:rPr lang="en-US" dirty="0">
                <a:solidFill>
                  <a:srgbClr val="0231FF"/>
                </a:solidFill>
              </a:rPr>
              <a:t>up to M </a:t>
            </a:r>
            <a:r>
              <a:rPr lang="en-US" dirty="0" smtClean="0">
                <a:solidFill>
                  <a:srgbClr val="0231FF"/>
                </a:solidFill>
              </a:rPr>
              <a:t>b-bit </a:t>
            </a:r>
            <a:r>
              <a:rPr lang="en-US" dirty="0">
                <a:solidFill>
                  <a:srgbClr val="0231FF"/>
                </a:solidFill>
              </a:rPr>
              <a:t>keys </a:t>
            </a:r>
            <a:r>
              <a:rPr lang="en-US" dirty="0" smtClean="0">
                <a:solidFill>
                  <a:srgbClr val="0231FF"/>
                </a:solidFill>
              </a:rPr>
              <a:t>to match on per cycle (M=8, b=80)</a:t>
            </a:r>
            <a:endParaRPr lang="en-US" dirty="0" smtClean="0"/>
          </a:p>
          <a:p>
            <a:pPr marL="228600" lvl="1">
              <a:spcBef>
                <a:spcPts val="1000"/>
              </a:spcBef>
              <a:buFont typeface="Wingdings" charset="2"/>
              <a:buChar char="Ø"/>
            </a:pPr>
            <a:r>
              <a:rPr lang="en-US" sz="2800" dirty="0" smtClean="0">
                <a:solidFill>
                  <a:srgbClr val="0231FF"/>
                </a:solidFill>
              </a:rPr>
              <a:t>Perform actions on up to A packet fields per cycle (A=32)</a:t>
            </a:r>
          </a:p>
          <a:p>
            <a:pPr marL="228600" lvl="1">
              <a:spcBef>
                <a:spcPts val="1000"/>
              </a:spcBef>
              <a:buFont typeface="Wingdings" charset="2"/>
              <a:buChar char="Ø"/>
            </a:pPr>
            <a:r>
              <a:rPr lang="en-US" sz="2800" dirty="0" smtClean="0">
                <a:solidFill>
                  <a:srgbClr val="0231FF"/>
                </a:solidFill>
              </a:rPr>
              <a:t>Perform match/action on different packets every cycle (Inter-packet concurrency (IPC) = 1 or 2)</a:t>
            </a:r>
            <a:endParaRPr lang="en-US" sz="2800" dirty="0">
              <a:solidFill>
                <a:srgbClr val="0231FF"/>
              </a:solidFill>
            </a:endParaRPr>
          </a:p>
          <a:p>
            <a:endParaRPr lang="en-US" dirty="0" smtClean="0"/>
          </a:p>
          <a:p>
            <a:r>
              <a:rPr lang="en-US" sz="3200" dirty="0" smtClean="0"/>
              <a:t>Dependency constraints:</a:t>
            </a:r>
          </a:p>
          <a:p>
            <a:pPr marL="228600" lvl="1">
              <a:spcBef>
                <a:spcPts val="1000"/>
              </a:spcBef>
              <a:buFont typeface="Wingdings" charset="2"/>
              <a:buChar char="Ø"/>
            </a:pPr>
            <a:r>
              <a:rPr lang="en-US" sz="3000" dirty="0">
                <a:solidFill>
                  <a:srgbClr val="0231FF"/>
                </a:solidFill>
              </a:rPr>
              <a:t>O</a:t>
            </a:r>
            <a:r>
              <a:rPr lang="en-US" sz="3000" dirty="0" smtClean="0">
                <a:solidFill>
                  <a:srgbClr val="0231FF"/>
                </a:solidFill>
              </a:rPr>
              <a:t>peration depending on a match (action) has to wait </a:t>
            </a:r>
            <a:r>
              <a:rPr lang="en-US" sz="3000" dirty="0" err="1" smtClean="0">
                <a:solidFill>
                  <a:srgbClr val="0231FF"/>
                </a:solidFill>
              </a:rPr>
              <a:t>d</a:t>
            </a:r>
            <a:r>
              <a:rPr lang="en-US" sz="3000" baseline="-25000" dirty="0" err="1" smtClean="0">
                <a:solidFill>
                  <a:srgbClr val="0231FF"/>
                </a:solidFill>
              </a:rPr>
              <a:t>M</a:t>
            </a:r>
            <a:r>
              <a:rPr lang="en-US" sz="3000" dirty="0">
                <a:solidFill>
                  <a:srgbClr val="0231FF"/>
                </a:solidFill>
              </a:rPr>
              <a:t> (</a:t>
            </a:r>
            <a:r>
              <a:rPr lang="en-US" sz="3000" dirty="0" smtClean="0">
                <a:solidFill>
                  <a:srgbClr val="0231FF"/>
                </a:solidFill>
              </a:rPr>
              <a:t>or </a:t>
            </a:r>
            <a:r>
              <a:rPr lang="en-US" sz="3000" dirty="0" err="1" smtClean="0">
                <a:solidFill>
                  <a:srgbClr val="0231FF"/>
                </a:solidFill>
              </a:rPr>
              <a:t>d</a:t>
            </a:r>
            <a:r>
              <a:rPr lang="en-US" sz="3000" baseline="-25000" dirty="0" err="1" smtClean="0">
                <a:solidFill>
                  <a:srgbClr val="0231FF"/>
                </a:solidFill>
              </a:rPr>
              <a:t>A</a:t>
            </a:r>
            <a:r>
              <a:rPr lang="en-US" sz="3000" dirty="0" smtClean="0">
                <a:solidFill>
                  <a:srgbClr val="0231FF"/>
                </a:solidFill>
              </a:rPr>
              <a:t>) cycles</a:t>
            </a:r>
            <a:endParaRPr lang="en-US" sz="3000" dirty="0">
              <a:solidFill>
                <a:srgbClr val="0231FF"/>
              </a:solidFill>
            </a:endParaRPr>
          </a:p>
          <a:p>
            <a:pPr marL="228600" lvl="1">
              <a:spcBef>
                <a:spcPts val="1000"/>
              </a:spcBef>
              <a:buFont typeface="Wingdings" charset="2"/>
              <a:buChar char="Ø"/>
            </a:pPr>
            <a:endParaRPr lang="en-US" sz="3000" dirty="0">
              <a:solidFill>
                <a:srgbClr val="0231FF"/>
              </a:solidFill>
            </a:endParaRPr>
          </a:p>
        </p:txBody>
      </p:sp>
    </p:spTree>
    <p:extLst>
      <p:ext uri="{BB962C8B-B14F-4D97-AF65-F5344CB8AC3E}">
        <p14:creationId xmlns:p14="http://schemas.microsoft.com/office/powerpoint/2010/main" val="116841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dependencies from P4 programs</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able dependency graph</a:t>
            </a:r>
          </a:p>
          <a:p>
            <a:endParaRPr lang="en-US" dirty="0"/>
          </a:p>
          <a:p>
            <a:endParaRPr lang="en-US" dirty="0"/>
          </a:p>
          <a:p>
            <a:pPr lvl="1"/>
            <a:endParaRPr lang="en-US" dirty="0"/>
          </a:p>
          <a:p>
            <a:endParaRPr lang="en-US" sz="1800" dirty="0" smtClean="0"/>
          </a:p>
          <a:p>
            <a:r>
              <a:rPr lang="en-US" dirty="0" smtClean="0"/>
              <a:t>Operation dependency graph</a:t>
            </a:r>
          </a:p>
          <a:p>
            <a:endParaRPr lang="en-US" dirty="0"/>
          </a:p>
        </p:txBody>
      </p:sp>
      <p:sp>
        <p:nvSpPr>
          <p:cNvPr id="43" name="TextBox 42"/>
          <p:cNvSpPr txBox="1"/>
          <p:nvPr/>
        </p:nvSpPr>
        <p:spPr>
          <a:xfrm>
            <a:off x="-1097280" y="1502229"/>
            <a:ext cx="184731" cy="369332"/>
          </a:xfrm>
          <a:prstGeom prst="rect">
            <a:avLst/>
          </a:prstGeom>
          <a:noFill/>
        </p:spPr>
        <p:txBody>
          <a:bodyPr wrap="none" rtlCol="0">
            <a:spAutoFit/>
          </a:bodyPr>
          <a:lstStyle/>
          <a:p>
            <a:endParaRPr lang="en-US" dirty="0"/>
          </a:p>
        </p:txBody>
      </p:sp>
      <p:grpSp>
        <p:nvGrpSpPr>
          <p:cNvPr id="7" name="Group 6"/>
          <p:cNvGrpSpPr/>
          <p:nvPr/>
        </p:nvGrpSpPr>
        <p:grpSpPr>
          <a:xfrm>
            <a:off x="892630" y="4998720"/>
            <a:ext cx="10951026" cy="1608407"/>
            <a:chOff x="892630" y="4998720"/>
            <a:chExt cx="10951026" cy="1608407"/>
          </a:xfrm>
        </p:grpSpPr>
        <p:cxnSp>
          <p:nvCxnSpPr>
            <p:cNvPr id="25" name="Straight Arrow Connector 24"/>
            <p:cNvCxnSpPr>
              <a:stCxn id="27" idx="6"/>
              <a:endCxn id="35" idx="2"/>
            </p:cNvCxnSpPr>
            <p:nvPr/>
          </p:nvCxnSpPr>
          <p:spPr>
            <a:xfrm flipV="1">
              <a:off x="7306489" y="5287596"/>
              <a:ext cx="775065" cy="1741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92630" y="4998720"/>
              <a:ext cx="1598021" cy="616938"/>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Routable</a:t>
              </a:r>
            </a:p>
            <a:p>
              <a:pPr algn="ctr"/>
              <a:r>
                <a:rPr lang="en-US" dirty="0" smtClean="0">
                  <a:solidFill>
                    <a:schemeClr val="tx1"/>
                  </a:solidFill>
                </a:rPr>
                <a:t>Match</a:t>
              </a:r>
              <a:endParaRPr lang="en-US" dirty="0">
                <a:solidFill>
                  <a:schemeClr val="tx1"/>
                </a:solidFill>
              </a:endParaRPr>
            </a:p>
          </p:txBody>
        </p:sp>
        <p:sp>
          <p:nvSpPr>
            <p:cNvPr id="27" name="Oval 26"/>
            <p:cNvSpPr/>
            <p:nvPr/>
          </p:nvSpPr>
          <p:spPr>
            <a:xfrm>
              <a:off x="5708468" y="5064034"/>
              <a:ext cx="1598021" cy="481955"/>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Multicast</a:t>
              </a:r>
            </a:p>
            <a:p>
              <a:pPr algn="ctr"/>
              <a:r>
                <a:rPr lang="en-US" dirty="0" smtClean="0">
                  <a:solidFill>
                    <a:schemeClr val="tx1"/>
                  </a:solidFill>
                </a:rPr>
                <a:t>Match</a:t>
              </a:r>
              <a:endParaRPr lang="en-US" dirty="0">
                <a:solidFill>
                  <a:schemeClr val="tx1"/>
                </a:solidFill>
              </a:endParaRPr>
            </a:p>
          </p:txBody>
        </p:sp>
        <p:sp>
          <p:nvSpPr>
            <p:cNvPr id="28" name="Oval 27"/>
            <p:cNvSpPr/>
            <p:nvPr/>
          </p:nvSpPr>
          <p:spPr>
            <a:xfrm>
              <a:off x="7428419" y="5886993"/>
              <a:ext cx="1598021" cy="503727"/>
            </a:xfrm>
            <a:prstGeom prst="ellipse">
              <a:avLst/>
            </a:prstGeom>
            <a:solidFill>
              <a:schemeClr val="accent1">
                <a:alpha val="3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IGMP</a:t>
              </a:r>
            </a:p>
            <a:p>
              <a:pPr algn="ctr"/>
              <a:r>
                <a:rPr lang="en-US" dirty="0" smtClean="0">
                  <a:solidFill>
                    <a:schemeClr val="tx1"/>
                  </a:solidFill>
                </a:rPr>
                <a:t>Match</a:t>
              </a:r>
              <a:endParaRPr lang="en-US" dirty="0">
                <a:solidFill>
                  <a:schemeClr val="tx1"/>
                </a:solidFill>
              </a:endParaRPr>
            </a:p>
          </p:txBody>
        </p:sp>
        <p:cxnSp>
          <p:nvCxnSpPr>
            <p:cNvPr id="29" name="Straight Arrow Connector 28"/>
            <p:cNvCxnSpPr>
              <a:stCxn id="28" idx="6"/>
              <a:endCxn id="36" idx="2"/>
            </p:cNvCxnSpPr>
            <p:nvPr/>
          </p:nvCxnSpPr>
          <p:spPr>
            <a:xfrm>
              <a:off x="9026440" y="6138857"/>
              <a:ext cx="1219195" cy="870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122024" y="5007429"/>
              <a:ext cx="1598021" cy="616938"/>
            </a:xfrm>
            <a:prstGeom prst="ellipse">
              <a:avLst/>
            </a:prstGeom>
            <a:solidFill>
              <a:srgbClr val="00B05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Routable</a:t>
              </a:r>
            </a:p>
            <a:p>
              <a:pPr algn="ctr"/>
              <a:r>
                <a:rPr lang="en-US" dirty="0" smtClean="0">
                  <a:solidFill>
                    <a:schemeClr val="tx1"/>
                  </a:solidFill>
                </a:rPr>
                <a:t>Action</a:t>
              </a:r>
              <a:endParaRPr lang="en-US" dirty="0">
                <a:solidFill>
                  <a:schemeClr val="tx1"/>
                </a:solidFill>
              </a:endParaRPr>
            </a:p>
          </p:txBody>
        </p:sp>
        <p:sp>
          <p:nvSpPr>
            <p:cNvPr id="35" name="Oval 34"/>
            <p:cNvSpPr/>
            <p:nvPr/>
          </p:nvSpPr>
          <p:spPr>
            <a:xfrm>
              <a:off x="8081554" y="5046618"/>
              <a:ext cx="1598021" cy="481955"/>
            </a:xfrm>
            <a:prstGeom prst="ellipse">
              <a:avLst/>
            </a:prstGeom>
            <a:solidFill>
              <a:srgbClr val="00B05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Multicast</a:t>
              </a:r>
            </a:p>
            <a:p>
              <a:pPr algn="ctr"/>
              <a:r>
                <a:rPr lang="en-US" dirty="0" smtClean="0">
                  <a:solidFill>
                    <a:schemeClr val="tx1"/>
                  </a:solidFill>
                </a:rPr>
                <a:t>Action</a:t>
              </a:r>
              <a:endParaRPr lang="en-US" dirty="0">
                <a:solidFill>
                  <a:schemeClr val="tx1"/>
                </a:solidFill>
              </a:endParaRPr>
            </a:p>
          </p:txBody>
        </p:sp>
        <p:sp>
          <p:nvSpPr>
            <p:cNvPr id="36" name="Oval 35"/>
            <p:cNvSpPr/>
            <p:nvPr/>
          </p:nvSpPr>
          <p:spPr>
            <a:xfrm>
              <a:off x="10245635" y="5895702"/>
              <a:ext cx="1598021" cy="503727"/>
            </a:xfrm>
            <a:prstGeom prst="ellipse">
              <a:avLst/>
            </a:prstGeom>
            <a:solidFill>
              <a:srgbClr val="00B050">
                <a:alpha val="5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IGMP</a:t>
              </a:r>
            </a:p>
            <a:p>
              <a:pPr algn="ctr"/>
              <a:r>
                <a:rPr lang="en-US" dirty="0" smtClean="0">
                  <a:solidFill>
                    <a:schemeClr val="tx1"/>
                  </a:solidFill>
                </a:rPr>
                <a:t>Action</a:t>
              </a:r>
              <a:endParaRPr lang="en-US" dirty="0">
                <a:solidFill>
                  <a:schemeClr val="tx1"/>
                </a:solidFill>
              </a:endParaRPr>
            </a:p>
          </p:txBody>
        </p:sp>
        <p:cxnSp>
          <p:nvCxnSpPr>
            <p:cNvPr id="39" name="Straight Arrow Connector 38"/>
            <p:cNvCxnSpPr>
              <a:stCxn id="35" idx="6"/>
              <a:endCxn id="36" idx="2"/>
            </p:cNvCxnSpPr>
            <p:nvPr/>
          </p:nvCxnSpPr>
          <p:spPr>
            <a:xfrm>
              <a:off x="9679575" y="5287596"/>
              <a:ext cx="566060" cy="8599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6"/>
              <a:endCxn id="27" idx="2"/>
            </p:cNvCxnSpPr>
            <p:nvPr/>
          </p:nvCxnSpPr>
          <p:spPr>
            <a:xfrm flipV="1">
              <a:off x="4720045" y="5305012"/>
              <a:ext cx="988423" cy="1088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6" idx="6"/>
              <a:endCxn id="34" idx="2"/>
            </p:cNvCxnSpPr>
            <p:nvPr/>
          </p:nvCxnSpPr>
          <p:spPr>
            <a:xfrm>
              <a:off x="2490651" y="5307189"/>
              <a:ext cx="631373" cy="870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477586" y="5429794"/>
              <a:ext cx="437940" cy="369332"/>
            </a:xfrm>
            <a:prstGeom prst="rect">
              <a:avLst/>
            </a:prstGeom>
            <a:noFill/>
          </p:spPr>
          <p:txBody>
            <a:bodyPr wrap="none" rtlCol="0">
              <a:spAutoFit/>
            </a:bodyPr>
            <a:lstStyle/>
            <a:p>
              <a:r>
                <a:rPr lang="en-US" dirty="0" err="1" smtClean="0"/>
                <a:t>d</a:t>
              </a:r>
              <a:r>
                <a:rPr lang="en-US" baseline="-25000" dirty="0" err="1" smtClean="0"/>
                <a:t>M</a:t>
              </a:r>
              <a:endParaRPr lang="en-US" baseline="-25000" dirty="0"/>
            </a:p>
          </p:txBody>
        </p:sp>
        <p:sp>
          <p:nvSpPr>
            <p:cNvPr id="71" name="TextBox 70"/>
            <p:cNvSpPr txBox="1"/>
            <p:nvPr/>
          </p:nvSpPr>
          <p:spPr>
            <a:xfrm>
              <a:off x="4876798" y="5412378"/>
              <a:ext cx="396262" cy="369332"/>
            </a:xfrm>
            <a:prstGeom prst="rect">
              <a:avLst/>
            </a:prstGeom>
            <a:noFill/>
          </p:spPr>
          <p:txBody>
            <a:bodyPr wrap="none" rtlCol="0">
              <a:spAutoFit/>
            </a:bodyPr>
            <a:lstStyle/>
            <a:p>
              <a:r>
                <a:rPr lang="en-US" dirty="0" err="1" smtClean="0"/>
                <a:t>d</a:t>
              </a:r>
              <a:r>
                <a:rPr lang="en-US" baseline="-25000" dirty="0" err="1" smtClean="0"/>
                <a:t>A</a:t>
              </a:r>
              <a:endParaRPr lang="en-US" baseline="-25000" dirty="0"/>
            </a:p>
          </p:txBody>
        </p:sp>
        <p:sp>
          <p:nvSpPr>
            <p:cNvPr id="72" name="TextBox 71"/>
            <p:cNvSpPr txBox="1"/>
            <p:nvPr/>
          </p:nvSpPr>
          <p:spPr>
            <a:xfrm>
              <a:off x="7371803" y="5373189"/>
              <a:ext cx="437940" cy="369332"/>
            </a:xfrm>
            <a:prstGeom prst="rect">
              <a:avLst/>
            </a:prstGeom>
            <a:noFill/>
          </p:spPr>
          <p:txBody>
            <a:bodyPr wrap="none" rtlCol="0">
              <a:spAutoFit/>
            </a:bodyPr>
            <a:lstStyle/>
            <a:p>
              <a:r>
                <a:rPr lang="en-US" dirty="0" err="1" smtClean="0"/>
                <a:t>d</a:t>
              </a:r>
              <a:r>
                <a:rPr lang="en-US" baseline="-25000" dirty="0" err="1" smtClean="0"/>
                <a:t>M</a:t>
              </a:r>
              <a:endParaRPr lang="en-US" baseline="-25000" dirty="0"/>
            </a:p>
          </p:txBody>
        </p:sp>
        <p:sp>
          <p:nvSpPr>
            <p:cNvPr id="73" name="TextBox 72"/>
            <p:cNvSpPr txBox="1"/>
            <p:nvPr/>
          </p:nvSpPr>
          <p:spPr>
            <a:xfrm>
              <a:off x="9318168" y="6237795"/>
              <a:ext cx="437940" cy="369332"/>
            </a:xfrm>
            <a:prstGeom prst="rect">
              <a:avLst/>
            </a:prstGeom>
            <a:noFill/>
          </p:spPr>
          <p:txBody>
            <a:bodyPr wrap="none" rtlCol="0">
              <a:spAutoFit/>
            </a:bodyPr>
            <a:lstStyle/>
            <a:p>
              <a:r>
                <a:rPr lang="en-US" dirty="0" err="1" smtClean="0"/>
                <a:t>d</a:t>
              </a:r>
              <a:r>
                <a:rPr lang="en-US" baseline="-25000" dirty="0" err="1" smtClean="0"/>
                <a:t>M</a:t>
              </a:r>
              <a:endParaRPr lang="en-US" baseline="-25000" dirty="0"/>
            </a:p>
          </p:txBody>
        </p:sp>
        <p:sp>
          <p:nvSpPr>
            <p:cNvPr id="74" name="TextBox 73"/>
            <p:cNvSpPr txBox="1"/>
            <p:nvPr/>
          </p:nvSpPr>
          <p:spPr>
            <a:xfrm>
              <a:off x="9940832" y="5421087"/>
              <a:ext cx="396262" cy="369332"/>
            </a:xfrm>
            <a:prstGeom prst="rect">
              <a:avLst/>
            </a:prstGeom>
            <a:noFill/>
          </p:spPr>
          <p:txBody>
            <a:bodyPr wrap="none" rtlCol="0">
              <a:spAutoFit/>
            </a:bodyPr>
            <a:lstStyle/>
            <a:p>
              <a:r>
                <a:rPr lang="en-US" dirty="0" err="1" smtClean="0"/>
                <a:t>d</a:t>
              </a:r>
              <a:r>
                <a:rPr lang="en-US" baseline="-25000" dirty="0" err="1" smtClean="0"/>
                <a:t>A</a:t>
              </a:r>
              <a:endParaRPr lang="en-US" baseline="-25000" dirty="0"/>
            </a:p>
          </p:txBody>
        </p:sp>
      </p:grpSp>
      <p:grpSp>
        <p:nvGrpSpPr>
          <p:cNvPr id="6" name="Group 5"/>
          <p:cNvGrpSpPr/>
          <p:nvPr/>
        </p:nvGrpSpPr>
        <p:grpSpPr>
          <a:xfrm>
            <a:off x="1894984" y="2752200"/>
            <a:ext cx="7157304" cy="1055341"/>
            <a:chOff x="1894984" y="2752200"/>
            <a:chExt cx="7157304" cy="1055341"/>
          </a:xfrm>
        </p:grpSpPr>
        <p:cxnSp>
          <p:nvCxnSpPr>
            <p:cNvPr id="30" name="Straight Arrow Connector 29"/>
            <p:cNvCxnSpPr/>
            <p:nvPr/>
          </p:nvCxnSpPr>
          <p:spPr>
            <a:xfrm>
              <a:off x="3487783" y="3105411"/>
              <a:ext cx="1375955" cy="1374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461759" y="3108273"/>
              <a:ext cx="984069" cy="1088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83724" y="3161210"/>
              <a:ext cx="784189" cy="646331"/>
            </a:xfrm>
            <a:prstGeom prst="rect">
              <a:avLst/>
            </a:prstGeom>
            <a:noFill/>
          </p:spPr>
          <p:txBody>
            <a:bodyPr wrap="none" rtlCol="0">
              <a:spAutoFit/>
            </a:bodyPr>
            <a:lstStyle/>
            <a:p>
              <a:r>
                <a:rPr lang="en-US" dirty="0" smtClean="0"/>
                <a:t>Match</a:t>
              </a:r>
            </a:p>
            <a:p>
              <a:r>
                <a:rPr lang="en-US" dirty="0" smtClean="0"/>
                <a:t>Dep.</a:t>
              </a:r>
              <a:endParaRPr lang="en-US" dirty="0"/>
            </a:p>
          </p:txBody>
        </p:sp>
        <p:sp>
          <p:nvSpPr>
            <p:cNvPr id="11" name="TextBox 10"/>
            <p:cNvSpPr txBox="1"/>
            <p:nvPr/>
          </p:nvSpPr>
          <p:spPr>
            <a:xfrm>
              <a:off x="6527073" y="3130730"/>
              <a:ext cx="788999" cy="646331"/>
            </a:xfrm>
            <a:prstGeom prst="rect">
              <a:avLst/>
            </a:prstGeom>
            <a:noFill/>
          </p:spPr>
          <p:txBody>
            <a:bodyPr wrap="none" rtlCol="0">
              <a:spAutoFit/>
            </a:bodyPr>
            <a:lstStyle/>
            <a:p>
              <a:r>
                <a:rPr lang="en-US" dirty="0" smtClean="0"/>
                <a:t>Action</a:t>
              </a:r>
            </a:p>
            <a:p>
              <a:r>
                <a:rPr lang="en-US" dirty="0" smtClean="0"/>
                <a:t>Dep.</a:t>
              </a:r>
              <a:endParaRPr lang="en-US" dirty="0"/>
            </a:p>
          </p:txBody>
        </p:sp>
        <p:sp>
          <p:nvSpPr>
            <p:cNvPr id="5" name="Rectangle 4"/>
            <p:cNvSpPr/>
            <p:nvPr/>
          </p:nvSpPr>
          <p:spPr>
            <a:xfrm>
              <a:off x="1894984" y="2800777"/>
              <a:ext cx="1592799" cy="712158"/>
            </a:xfrm>
            <a:prstGeom prst="rect">
              <a:avLst/>
            </a:prstGeom>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Routable</a:t>
              </a:r>
              <a:endParaRPr lang="en-US" sz="2400" dirty="0"/>
            </a:p>
          </p:txBody>
        </p:sp>
        <p:sp>
          <p:nvSpPr>
            <p:cNvPr id="31" name="Rectangle 30"/>
            <p:cNvSpPr/>
            <p:nvPr/>
          </p:nvSpPr>
          <p:spPr>
            <a:xfrm>
              <a:off x="4855299" y="2756206"/>
              <a:ext cx="1592799" cy="712158"/>
            </a:xfrm>
            <a:prstGeom prst="rect">
              <a:avLst/>
            </a:prstGeom>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smtClean="0"/>
                <a:t>Multicast</a:t>
              </a:r>
              <a:endParaRPr lang="en-US" sz="2400" dirty="0"/>
            </a:p>
          </p:txBody>
        </p:sp>
        <p:sp>
          <p:nvSpPr>
            <p:cNvPr id="33" name="Rectangle 32"/>
            <p:cNvSpPr/>
            <p:nvPr/>
          </p:nvSpPr>
          <p:spPr>
            <a:xfrm>
              <a:off x="7459489" y="2752200"/>
              <a:ext cx="1592799" cy="712158"/>
            </a:xfrm>
            <a:prstGeom prst="rect">
              <a:avLst/>
            </a:prstGeom>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IGMP</a:t>
              </a:r>
              <a:endParaRPr lang="en-US" sz="2400" dirty="0"/>
            </a:p>
          </p:txBody>
        </p:sp>
      </p:grpSp>
      <p:sp>
        <p:nvSpPr>
          <p:cNvPr id="8" name="Slide Number Placeholder 7"/>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43</a:t>
            </a:fld>
            <a:endParaRPr lang="en-US"/>
          </a:p>
        </p:txBody>
      </p:sp>
    </p:spTree>
    <p:extLst>
      <p:ext uri="{BB962C8B-B14F-4D97-AF65-F5344CB8AC3E}">
        <p14:creationId xmlns:p14="http://schemas.microsoft.com/office/powerpoint/2010/main" val="105137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dRMT</a:t>
            </a:r>
            <a:r>
              <a:rPr lang="en-US" dirty="0" smtClean="0"/>
              <a:t> hardware: instruction memory</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dRMT</a:t>
            </a:r>
            <a:r>
              <a:rPr lang="en-US" dirty="0" smtClean="0"/>
              <a:t> processor executes/stores an entire program; an RMT </a:t>
            </a:r>
            <a:r>
              <a:rPr lang="en-US" dirty="0"/>
              <a:t>stage only </a:t>
            </a:r>
            <a:r>
              <a:rPr lang="en-US" dirty="0" smtClean="0"/>
              <a:t>executes/stores </a:t>
            </a:r>
            <a:r>
              <a:rPr lang="en-US" dirty="0"/>
              <a:t>a program slice</a:t>
            </a:r>
            <a:r>
              <a:rPr lang="en-US" dirty="0" smtClean="0"/>
              <a:t>.</a:t>
            </a:r>
          </a:p>
          <a:p>
            <a:r>
              <a:rPr lang="en-US" dirty="0" smtClean="0"/>
              <a:t>Must reduce memory required to encode an action.</a:t>
            </a:r>
          </a:p>
          <a:p>
            <a:r>
              <a:rPr lang="en-US" dirty="0" smtClean="0"/>
              <a:t>RMT actions can modify 224 packet fields in parallel; we found 32 sufficient</a:t>
            </a:r>
          </a:p>
          <a:p>
            <a:pPr lvl="1"/>
            <a:endParaRPr lang="en-US" dirty="0"/>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44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851682571"/>
              </p:ext>
            </p:extLst>
          </p:nvPr>
        </p:nvGraphicFramePr>
        <p:xfrm>
          <a:off x="2859075" y="3698671"/>
          <a:ext cx="6175557" cy="2991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6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46" y="12210"/>
            <a:ext cx="10515600" cy="973036"/>
          </a:xfrm>
        </p:spPr>
        <p:txBody>
          <a:bodyPr/>
          <a:lstStyle/>
          <a:p>
            <a:r>
              <a:rPr lang="en-US" dirty="0" err="1" smtClean="0"/>
              <a:t>dRMT</a:t>
            </a:r>
            <a:r>
              <a:rPr lang="en-US" smtClean="0"/>
              <a:t> architecture: crossbar</a:t>
            </a:r>
            <a:endParaRPr lang="en-US" dirty="0"/>
          </a:p>
        </p:txBody>
      </p:sp>
      <p:sp>
        <p:nvSpPr>
          <p:cNvPr id="141" name="Content Placeholder 137"/>
          <p:cNvSpPr>
            <a:spLocks noGrp="1"/>
          </p:cNvSpPr>
          <p:nvPr>
            <p:ph sz="half" idx="1"/>
          </p:nvPr>
        </p:nvSpPr>
        <p:spPr>
          <a:xfrm>
            <a:off x="1009114" y="4696460"/>
            <a:ext cx="10838897" cy="2190867"/>
          </a:xfrm>
        </p:spPr>
        <p:txBody>
          <a:bodyPr>
            <a:normAutofit/>
          </a:bodyPr>
          <a:lstStyle/>
          <a:p>
            <a:r>
              <a:rPr lang="en-US" dirty="0" smtClean="0"/>
              <a:t>The segment crossbar is equivalent to full crossbar if tables are not split across clusters! (see paper for details)</a:t>
            </a:r>
          </a:p>
          <a:p>
            <a:endParaRPr lang="en-US" sz="100" dirty="0" smtClean="0"/>
          </a:p>
          <a:p>
            <a:r>
              <a:rPr lang="en-US" dirty="0" err="1"/>
              <a:t>dRMT</a:t>
            </a:r>
            <a:r>
              <a:rPr lang="en-US" dirty="0"/>
              <a:t> uses One-to-Many Segment </a:t>
            </a:r>
            <a:r>
              <a:rPr lang="en-US" dirty="0" smtClean="0"/>
              <a:t>Crossbar</a:t>
            </a:r>
            <a:endParaRPr lang="en-US" dirty="0"/>
          </a:p>
        </p:txBody>
      </p:sp>
      <p:grpSp>
        <p:nvGrpSpPr>
          <p:cNvPr id="3" name="Group 2"/>
          <p:cNvGrpSpPr/>
          <p:nvPr/>
        </p:nvGrpSpPr>
        <p:grpSpPr>
          <a:xfrm>
            <a:off x="1468264" y="1132375"/>
            <a:ext cx="2190562" cy="3336034"/>
            <a:chOff x="1468264" y="962556"/>
            <a:chExt cx="2190562" cy="3336034"/>
          </a:xfrm>
        </p:grpSpPr>
        <p:sp>
          <p:nvSpPr>
            <p:cNvPr id="4" name="Rectangle 3"/>
            <p:cNvSpPr/>
            <p:nvPr/>
          </p:nvSpPr>
          <p:spPr>
            <a:xfrm>
              <a:off x="1468264" y="962556"/>
              <a:ext cx="1018855" cy="93027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smtClean="0">
                  <a:solidFill>
                    <a:srgbClr val="002060"/>
                  </a:solidFill>
                </a:rPr>
                <a:t>Proc</a:t>
              </a:r>
              <a:r>
                <a:rPr lang="en-US" sz="1800" dirty="0">
                  <a:solidFill>
                    <a:srgbClr val="002060"/>
                  </a:solidFill>
                </a:rPr>
                <a:t>.  1</a:t>
              </a:r>
            </a:p>
          </p:txBody>
        </p:sp>
        <p:sp>
          <p:nvSpPr>
            <p:cNvPr id="5" name="Rectangle 4"/>
            <p:cNvSpPr/>
            <p:nvPr/>
          </p:nvSpPr>
          <p:spPr>
            <a:xfrm>
              <a:off x="1468265" y="2637983"/>
              <a:ext cx="1018854" cy="91630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solidFill>
                  <a:srgbClr val="002060"/>
                </a:solidFill>
              </a:endParaRPr>
            </a:p>
            <a:p>
              <a:pPr algn="ctr"/>
              <a:endParaRPr lang="en-US" sz="1600" dirty="0" smtClean="0">
                <a:solidFill>
                  <a:srgbClr val="002060"/>
                </a:solidFill>
              </a:endParaRPr>
            </a:p>
            <a:p>
              <a:pPr algn="ctr"/>
              <a:r>
                <a:rPr lang="en-US" sz="1600" dirty="0" smtClean="0">
                  <a:solidFill>
                    <a:srgbClr val="002060"/>
                  </a:solidFill>
                </a:rPr>
                <a:t>Mem. 1</a:t>
              </a:r>
              <a:endParaRPr lang="en-US" sz="1600" dirty="0">
                <a:solidFill>
                  <a:srgbClr val="002060"/>
                </a:solidFill>
              </a:endParaRPr>
            </a:p>
          </p:txBody>
        </p:sp>
        <p:sp>
          <p:nvSpPr>
            <p:cNvPr id="6" name="Oval 5"/>
            <p:cNvSpPr/>
            <p:nvPr/>
          </p:nvSpPr>
          <p:spPr>
            <a:xfrm>
              <a:off x="1598892" y="1655317"/>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83409" y="1655317"/>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67926" y="1655317"/>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22642" y="2706026"/>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07159" y="2706026"/>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91676" y="2706026"/>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9971" y="962556"/>
              <a:ext cx="1018855" cy="93027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smtClean="0">
                  <a:solidFill>
                    <a:srgbClr val="002060"/>
                  </a:solidFill>
                </a:rPr>
                <a:t>Proc</a:t>
              </a:r>
              <a:r>
                <a:rPr lang="en-US" sz="1800" dirty="0">
                  <a:solidFill>
                    <a:srgbClr val="002060"/>
                  </a:solidFill>
                </a:rPr>
                <a:t>.  </a:t>
              </a:r>
              <a:r>
                <a:rPr lang="en-US" sz="1800" dirty="0" smtClean="0">
                  <a:solidFill>
                    <a:srgbClr val="002060"/>
                  </a:solidFill>
                </a:rPr>
                <a:t>2</a:t>
              </a:r>
              <a:endParaRPr lang="en-US" sz="1800" dirty="0">
                <a:solidFill>
                  <a:srgbClr val="002060"/>
                </a:solidFill>
              </a:endParaRPr>
            </a:p>
          </p:txBody>
        </p:sp>
        <p:sp>
          <p:nvSpPr>
            <p:cNvPr id="13" name="Rectangle 12"/>
            <p:cNvSpPr/>
            <p:nvPr/>
          </p:nvSpPr>
          <p:spPr>
            <a:xfrm>
              <a:off x="2639972" y="2637983"/>
              <a:ext cx="1018854" cy="91630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solidFill>
                  <a:srgbClr val="002060"/>
                </a:solidFill>
              </a:endParaRPr>
            </a:p>
            <a:p>
              <a:pPr algn="ctr"/>
              <a:endParaRPr lang="en-US" sz="1600" dirty="0" smtClean="0">
                <a:solidFill>
                  <a:srgbClr val="002060"/>
                </a:solidFill>
              </a:endParaRPr>
            </a:p>
            <a:p>
              <a:pPr algn="ctr"/>
              <a:r>
                <a:rPr lang="en-US" sz="1600" dirty="0" smtClean="0">
                  <a:solidFill>
                    <a:srgbClr val="002060"/>
                  </a:solidFill>
                </a:rPr>
                <a:t>Mem. 2</a:t>
              </a:r>
              <a:endParaRPr lang="en-US" sz="1600" dirty="0">
                <a:solidFill>
                  <a:srgbClr val="002060"/>
                </a:solidFill>
              </a:endParaRPr>
            </a:p>
          </p:txBody>
        </p:sp>
        <p:sp>
          <p:nvSpPr>
            <p:cNvPr id="14" name="Oval 13"/>
            <p:cNvSpPr/>
            <p:nvPr/>
          </p:nvSpPr>
          <p:spPr>
            <a:xfrm>
              <a:off x="2770599" y="165531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55116" y="165531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339633" y="165531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94349" y="2706026"/>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78866" y="2706026"/>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63383" y="2706026"/>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a:stCxn id="22" idx="4"/>
              <a:endCxn id="17" idx="0"/>
            </p:cNvCxnSpPr>
            <p:nvPr/>
          </p:nvCxnSpPr>
          <p:spPr>
            <a:xfrm rot="5400000">
              <a:off x="1843459" y="1695758"/>
              <a:ext cx="872579" cy="114795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a:endCxn id="18" idx="0"/>
            </p:cNvCxnSpPr>
            <p:nvPr/>
          </p:nvCxnSpPr>
          <p:spPr>
            <a:xfrm rot="5400000">
              <a:off x="2127976" y="1695758"/>
              <a:ext cx="872579" cy="114795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endCxn id="19" idx="0"/>
            </p:cNvCxnSpPr>
            <p:nvPr/>
          </p:nvCxnSpPr>
          <p:spPr>
            <a:xfrm rot="5400000">
              <a:off x="2412493" y="1695758"/>
              <a:ext cx="872579" cy="114795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627478" y="3652259"/>
              <a:ext cx="1883245" cy="646331"/>
            </a:xfrm>
            <a:prstGeom prst="rect">
              <a:avLst/>
            </a:prstGeom>
            <a:noFill/>
          </p:spPr>
          <p:txBody>
            <a:bodyPr wrap="square" rtlCol="0">
              <a:spAutoFit/>
            </a:bodyPr>
            <a:lstStyle/>
            <a:p>
              <a:pPr algn="ctr"/>
              <a:r>
                <a:rPr lang="en-US" b="1" dirty="0" smtClean="0"/>
                <a:t>Unit Crossbar</a:t>
              </a:r>
            </a:p>
            <a:p>
              <a:pPr algn="ctr"/>
              <a:r>
                <a:rPr lang="en-US" dirty="0" smtClean="0"/>
                <a:t>(0.561 mm</a:t>
              </a:r>
              <a:r>
                <a:rPr lang="en-US" baseline="30000" dirty="0" smtClean="0"/>
                <a:t>2</a:t>
              </a:r>
              <a:r>
                <a:rPr lang="en-US" dirty="0" smtClean="0"/>
                <a:t>)</a:t>
              </a:r>
              <a:endParaRPr lang="en-US" dirty="0"/>
            </a:p>
          </p:txBody>
        </p:sp>
      </p:grpSp>
      <p:grpSp>
        <p:nvGrpSpPr>
          <p:cNvPr id="67" name="Group 66"/>
          <p:cNvGrpSpPr/>
          <p:nvPr/>
        </p:nvGrpSpPr>
        <p:grpSpPr>
          <a:xfrm>
            <a:off x="8740864" y="1126595"/>
            <a:ext cx="2190562" cy="3341814"/>
            <a:chOff x="4580113" y="962556"/>
            <a:chExt cx="2190562" cy="3341814"/>
          </a:xfrm>
        </p:grpSpPr>
        <p:sp>
          <p:nvSpPr>
            <p:cNvPr id="68" name="Rectangle 67"/>
            <p:cNvSpPr/>
            <p:nvPr/>
          </p:nvSpPr>
          <p:spPr>
            <a:xfrm>
              <a:off x="4580113" y="962556"/>
              <a:ext cx="1018855" cy="93027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smtClean="0">
                  <a:solidFill>
                    <a:srgbClr val="002060"/>
                  </a:solidFill>
                </a:rPr>
                <a:t>Proc</a:t>
              </a:r>
              <a:r>
                <a:rPr lang="en-US" sz="1800" dirty="0">
                  <a:solidFill>
                    <a:srgbClr val="002060"/>
                  </a:solidFill>
                </a:rPr>
                <a:t>.  1</a:t>
              </a:r>
            </a:p>
          </p:txBody>
        </p:sp>
        <p:sp>
          <p:nvSpPr>
            <p:cNvPr id="69" name="Rectangle 68"/>
            <p:cNvSpPr/>
            <p:nvPr/>
          </p:nvSpPr>
          <p:spPr>
            <a:xfrm>
              <a:off x="4580114" y="2637983"/>
              <a:ext cx="1018854" cy="91630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solidFill>
                  <a:srgbClr val="002060"/>
                </a:solidFill>
              </a:endParaRPr>
            </a:p>
            <a:p>
              <a:pPr algn="ctr"/>
              <a:endParaRPr lang="en-US" sz="1600" dirty="0" smtClean="0">
                <a:solidFill>
                  <a:srgbClr val="002060"/>
                </a:solidFill>
              </a:endParaRPr>
            </a:p>
            <a:p>
              <a:pPr algn="ctr"/>
              <a:r>
                <a:rPr lang="en-US" sz="1600" dirty="0" smtClean="0">
                  <a:solidFill>
                    <a:srgbClr val="002060"/>
                  </a:solidFill>
                </a:rPr>
                <a:t>Mem. 1</a:t>
              </a:r>
              <a:endParaRPr lang="en-US" sz="1600" dirty="0">
                <a:solidFill>
                  <a:srgbClr val="002060"/>
                </a:solidFill>
              </a:endParaRPr>
            </a:p>
          </p:txBody>
        </p:sp>
        <p:sp>
          <p:nvSpPr>
            <p:cNvPr id="70" name="Oval 69"/>
            <p:cNvSpPr/>
            <p:nvPr/>
          </p:nvSpPr>
          <p:spPr>
            <a:xfrm>
              <a:off x="4710741" y="1655317"/>
              <a:ext cx="166254" cy="17813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995258" y="165531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279775" y="1655317"/>
              <a:ext cx="166254" cy="178130"/>
            </a:xfrm>
            <a:prstGeom prst="ellipse">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734491" y="2706026"/>
              <a:ext cx="166254" cy="1781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019008" y="2706026"/>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03525" y="2706026"/>
              <a:ext cx="166254" cy="178130"/>
            </a:xfrm>
            <a:prstGeom prst="ellipse">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751820" y="962556"/>
              <a:ext cx="1018855" cy="93027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smtClean="0">
                  <a:solidFill>
                    <a:srgbClr val="002060"/>
                  </a:solidFill>
                </a:rPr>
                <a:t>Proc</a:t>
              </a:r>
              <a:r>
                <a:rPr lang="en-US" sz="1800" dirty="0">
                  <a:solidFill>
                    <a:srgbClr val="002060"/>
                  </a:solidFill>
                </a:rPr>
                <a:t>.  </a:t>
              </a:r>
              <a:r>
                <a:rPr lang="en-US" sz="1800" dirty="0" smtClean="0">
                  <a:solidFill>
                    <a:srgbClr val="002060"/>
                  </a:solidFill>
                </a:rPr>
                <a:t>2</a:t>
              </a:r>
              <a:endParaRPr lang="en-US" sz="1800" dirty="0">
                <a:solidFill>
                  <a:srgbClr val="002060"/>
                </a:solidFill>
              </a:endParaRPr>
            </a:p>
          </p:txBody>
        </p:sp>
        <p:sp>
          <p:nvSpPr>
            <p:cNvPr id="77" name="Rectangle 76"/>
            <p:cNvSpPr/>
            <p:nvPr/>
          </p:nvSpPr>
          <p:spPr>
            <a:xfrm>
              <a:off x="5751821" y="2637983"/>
              <a:ext cx="1018854" cy="91630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solidFill>
                  <a:srgbClr val="002060"/>
                </a:solidFill>
              </a:endParaRPr>
            </a:p>
            <a:p>
              <a:pPr algn="ctr"/>
              <a:endParaRPr lang="en-US" sz="1600" dirty="0" smtClean="0">
                <a:solidFill>
                  <a:srgbClr val="002060"/>
                </a:solidFill>
              </a:endParaRPr>
            </a:p>
            <a:p>
              <a:pPr algn="ctr"/>
              <a:r>
                <a:rPr lang="en-US" sz="1600" dirty="0" smtClean="0">
                  <a:solidFill>
                    <a:srgbClr val="002060"/>
                  </a:solidFill>
                </a:rPr>
                <a:t>Mem. 2</a:t>
              </a:r>
              <a:endParaRPr lang="en-US" sz="1600" dirty="0">
                <a:solidFill>
                  <a:srgbClr val="002060"/>
                </a:solidFill>
              </a:endParaRPr>
            </a:p>
          </p:txBody>
        </p:sp>
        <p:sp>
          <p:nvSpPr>
            <p:cNvPr id="78" name="Oval 77"/>
            <p:cNvSpPr/>
            <p:nvPr/>
          </p:nvSpPr>
          <p:spPr>
            <a:xfrm>
              <a:off x="5882448" y="1655317"/>
              <a:ext cx="166254" cy="1781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166965" y="165531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451482" y="1655317"/>
              <a:ext cx="166254" cy="17813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906198" y="2706026"/>
              <a:ext cx="166254" cy="1781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90715" y="2706026"/>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475232" y="2706026"/>
              <a:ext cx="166254" cy="178130"/>
            </a:xfrm>
            <a:prstGeom prst="ellipse">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Curved Connector 83"/>
            <p:cNvCxnSpPr/>
            <p:nvPr/>
          </p:nvCxnSpPr>
          <p:spPr>
            <a:xfrm rot="5400000">
              <a:off x="4955308" y="1695758"/>
              <a:ext cx="872579" cy="114795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rot="16200000" flipH="1">
              <a:off x="5825678" y="2257861"/>
              <a:ext cx="872579" cy="2375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5400000">
              <a:off x="5524342" y="1695758"/>
              <a:ext cx="872579" cy="114795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728757" y="3658039"/>
              <a:ext cx="1883245" cy="646331"/>
            </a:xfrm>
            <a:prstGeom prst="rect">
              <a:avLst/>
            </a:prstGeom>
            <a:noFill/>
          </p:spPr>
          <p:txBody>
            <a:bodyPr wrap="square" rtlCol="0">
              <a:spAutoFit/>
            </a:bodyPr>
            <a:lstStyle/>
            <a:p>
              <a:pPr algn="ctr"/>
              <a:r>
                <a:rPr lang="en-US" b="1" dirty="0" smtClean="0"/>
                <a:t>Segment Crossbar</a:t>
              </a:r>
            </a:p>
            <a:p>
              <a:pPr algn="ctr"/>
              <a:r>
                <a:rPr lang="en-US" dirty="0" smtClean="0"/>
                <a:t>(0.576 mm</a:t>
              </a:r>
              <a:r>
                <a:rPr lang="en-US" baseline="30000" dirty="0" smtClean="0"/>
                <a:t>2</a:t>
              </a:r>
              <a:r>
                <a:rPr lang="en-US" dirty="0" smtClean="0"/>
                <a:t>)</a:t>
              </a:r>
              <a:endParaRPr lang="en-US" dirty="0"/>
            </a:p>
          </p:txBody>
        </p:sp>
      </p:grpSp>
      <p:grpSp>
        <p:nvGrpSpPr>
          <p:cNvPr id="88" name="Group 87"/>
          <p:cNvGrpSpPr/>
          <p:nvPr/>
        </p:nvGrpSpPr>
        <p:grpSpPr>
          <a:xfrm>
            <a:off x="5115007" y="1132376"/>
            <a:ext cx="2190562" cy="3336033"/>
            <a:chOff x="7831779" y="962557"/>
            <a:chExt cx="2190562" cy="3336033"/>
          </a:xfrm>
        </p:grpSpPr>
        <p:sp>
          <p:nvSpPr>
            <p:cNvPr id="89" name="Rectangle 88"/>
            <p:cNvSpPr/>
            <p:nvPr/>
          </p:nvSpPr>
          <p:spPr>
            <a:xfrm>
              <a:off x="7831779" y="962557"/>
              <a:ext cx="1018855" cy="93027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smtClean="0">
                  <a:solidFill>
                    <a:srgbClr val="002060"/>
                  </a:solidFill>
                </a:rPr>
                <a:t>Proc</a:t>
              </a:r>
              <a:r>
                <a:rPr lang="en-US" sz="1800" dirty="0">
                  <a:solidFill>
                    <a:srgbClr val="002060"/>
                  </a:solidFill>
                </a:rPr>
                <a:t>.  1</a:t>
              </a:r>
            </a:p>
          </p:txBody>
        </p:sp>
        <p:sp>
          <p:nvSpPr>
            <p:cNvPr id="90" name="Rectangle 89"/>
            <p:cNvSpPr/>
            <p:nvPr/>
          </p:nvSpPr>
          <p:spPr>
            <a:xfrm>
              <a:off x="7831780" y="2637984"/>
              <a:ext cx="1018854" cy="91630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solidFill>
                  <a:srgbClr val="002060"/>
                </a:solidFill>
              </a:endParaRPr>
            </a:p>
            <a:p>
              <a:pPr algn="ctr"/>
              <a:endParaRPr lang="en-US" sz="1600" dirty="0" smtClean="0">
                <a:solidFill>
                  <a:srgbClr val="002060"/>
                </a:solidFill>
              </a:endParaRPr>
            </a:p>
            <a:p>
              <a:pPr algn="ctr"/>
              <a:r>
                <a:rPr lang="en-US" sz="1600" dirty="0" smtClean="0">
                  <a:solidFill>
                    <a:srgbClr val="002060"/>
                  </a:solidFill>
                </a:rPr>
                <a:t>Mem. 1</a:t>
              </a:r>
              <a:endParaRPr lang="en-US" sz="1600" dirty="0">
                <a:solidFill>
                  <a:srgbClr val="002060"/>
                </a:solidFill>
              </a:endParaRPr>
            </a:p>
          </p:txBody>
        </p:sp>
        <p:sp>
          <p:nvSpPr>
            <p:cNvPr id="91" name="Oval 90"/>
            <p:cNvSpPr/>
            <p:nvPr/>
          </p:nvSpPr>
          <p:spPr>
            <a:xfrm>
              <a:off x="7962407" y="1655318"/>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246924" y="1655318"/>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531441" y="1655318"/>
              <a:ext cx="166254" cy="17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986157" y="270602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270674" y="2706027"/>
              <a:ext cx="166254" cy="17813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555191" y="2706027"/>
              <a:ext cx="166254" cy="178130"/>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003486" y="962557"/>
              <a:ext cx="1018855" cy="93027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smtClean="0">
                  <a:solidFill>
                    <a:srgbClr val="002060"/>
                  </a:solidFill>
                </a:rPr>
                <a:t>Proc</a:t>
              </a:r>
              <a:r>
                <a:rPr lang="en-US" sz="1800" dirty="0">
                  <a:solidFill>
                    <a:srgbClr val="002060"/>
                  </a:solidFill>
                </a:rPr>
                <a:t>.  </a:t>
              </a:r>
              <a:r>
                <a:rPr lang="en-US" sz="1800" dirty="0" smtClean="0">
                  <a:solidFill>
                    <a:srgbClr val="002060"/>
                  </a:solidFill>
                </a:rPr>
                <a:t>2</a:t>
              </a:r>
              <a:endParaRPr lang="en-US" sz="1800" dirty="0">
                <a:solidFill>
                  <a:srgbClr val="002060"/>
                </a:solidFill>
              </a:endParaRPr>
            </a:p>
          </p:txBody>
        </p:sp>
        <p:sp>
          <p:nvSpPr>
            <p:cNvPr id="98" name="Rectangle 97"/>
            <p:cNvSpPr/>
            <p:nvPr/>
          </p:nvSpPr>
          <p:spPr>
            <a:xfrm>
              <a:off x="9003487" y="2637984"/>
              <a:ext cx="1018854" cy="91630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smtClean="0">
                <a:solidFill>
                  <a:srgbClr val="002060"/>
                </a:solidFill>
              </a:endParaRPr>
            </a:p>
            <a:p>
              <a:pPr algn="ctr"/>
              <a:endParaRPr lang="en-US" sz="1600" dirty="0" smtClean="0">
                <a:solidFill>
                  <a:srgbClr val="002060"/>
                </a:solidFill>
              </a:endParaRPr>
            </a:p>
            <a:p>
              <a:pPr algn="ctr"/>
              <a:r>
                <a:rPr lang="en-US" sz="1600" dirty="0" smtClean="0">
                  <a:solidFill>
                    <a:srgbClr val="002060"/>
                  </a:solidFill>
                </a:rPr>
                <a:t>Mem. 2</a:t>
              </a:r>
              <a:endParaRPr lang="en-US" sz="1600" dirty="0">
                <a:solidFill>
                  <a:srgbClr val="002060"/>
                </a:solidFill>
              </a:endParaRPr>
            </a:p>
          </p:txBody>
        </p:sp>
        <p:sp>
          <p:nvSpPr>
            <p:cNvPr id="99" name="Oval 98"/>
            <p:cNvSpPr/>
            <p:nvPr/>
          </p:nvSpPr>
          <p:spPr>
            <a:xfrm>
              <a:off x="9134114" y="1655318"/>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9418631" y="1655318"/>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9703148" y="1655318"/>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9157864" y="270602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442381" y="2706027"/>
              <a:ext cx="166254" cy="178130"/>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9726898" y="2706027"/>
              <a:ext cx="166254" cy="17813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Curved Connector 104"/>
            <p:cNvCxnSpPr/>
            <p:nvPr/>
          </p:nvCxnSpPr>
          <p:spPr>
            <a:xfrm rot="16200000" flipH="1">
              <a:off x="9034910" y="2015779"/>
              <a:ext cx="898666" cy="5340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p:nvPr/>
          </p:nvCxnSpPr>
          <p:spPr>
            <a:xfrm rot="5400000">
              <a:off x="8349232" y="1553500"/>
              <a:ext cx="872579" cy="143247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rot="5400000">
              <a:off x="9077344" y="1997095"/>
              <a:ext cx="872579" cy="54528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8007534" y="3652259"/>
              <a:ext cx="1883245" cy="646331"/>
            </a:xfrm>
            <a:prstGeom prst="rect">
              <a:avLst/>
            </a:prstGeom>
            <a:noFill/>
          </p:spPr>
          <p:txBody>
            <a:bodyPr wrap="square" rtlCol="0">
              <a:spAutoFit/>
            </a:bodyPr>
            <a:lstStyle/>
            <a:p>
              <a:pPr algn="ctr"/>
              <a:r>
                <a:rPr lang="en-US" b="1" dirty="0" smtClean="0"/>
                <a:t>Full Crossbar</a:t>
              </a:r>
            </a:p>
            <a:p>
              <a:pPr algn="ctr"/>
              <a:r>
                <a:rPr lang="en-US" dirty="0" smtClean="0"/>
                <a:t>(4.464 mm</a:t>
              </a:r>
              <a:r>
                <a:rPr lang="en-US" baseline="30000" dirty="0" smtClean="0"/>
                <a:t>2</a:t>
              </a:r>
              <a:r>
                <a:rPr lang="en-US" dirty="0" smtClean="0"/>
                <a:t>)</a:t>
              </a:r>
              <a:endParaRPr lang="en-US" dirty="0"/>
            </a:p>
          </p:txBody>
        </p:sp>
      </p:grpSp>
      <p:sp>
        <p:nvSpPr>
          <p:cNvPr id="64" name="Slide Number Placeholder 63"/>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t>45</a:t>
            </a:fld>
            <a:endParaRPr lang="en-US"/>
          </a:p>
        </p:txBody>
      </p:sp>
    </p:spTree>
    <p:extLst>
      <p:ext uri="{BB962C8B-B14F-4D97-AF65-F5344CB8AC3E}">
        <p14:creationId xmlns:p14="http://schemas.microsoft.com/office/powerpoint/2010/main" val="93967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26"/>
            <a:ext cx="10515600" cy="1325563"/>
          </a:xfrm>
        </p:spPr>
        <p:txBody>
          <a:bodyPr/>
          <a:lstStyle/>
          <a:p>
            <a:r>
              <a:rPr lang="en-US" dirty="0" err="1" smtClean="0"/>
              <a:t>dRMT</a:t>
            </a:r>
            <a:r>
              <a:rPr lang="en-US" dirty="0" smtClean="0"/>
              <a:t> Match Action Processor</a:t>
            </a:r>
            <a:endParaRPr lang="en-US" dirty="0"/>
          </a:p>
        </p:txBody>
      </p:sp>
      <p:grpSp>
        <p:nvGrpSpPr>
          <p:cNvPr id="3" name="Group 2"/>
          <p:cNvGrpSpPr/>
          <p:nvPr/>
        </p:nvGrpSpPr>
        <p:grpSpPr>
          <a:xfrm>
            <a:off x="1431356" y="1032948"/>
            <a:ext cx="9164151" cy="5412551"/>
            <a:chOff x="1431356" y="1032948"/>
            <a:chExt cx="9164151" cy="5412551"/>
          </a:xfrm>
        </p:grpSpPr>
        <p:grpSp>
          <p:nvGrpSpPr>
            <p:cNvPr id="4" name="Group 3"/>
            <p:cNvGrpSpPr/>
            <p:nvPr/>
          </p:nvGrpSpPr>
          <p:grpSpPr>
            <a:xfrm>
              <a:off x="1431356" y="1032948"/>
              <a:ext cx="1245997" cy="3460135"/>
              <a:chOff x="1431356" y="1032948"/>
              <a:chExt cx="1245997" cy="3460135"/>
            </a:xfrm>
            <a:solidFill>
              <a:schemeClr val="bg2"/>
            </a:solidFill>
          </p:grpSpPr>
          <p:sp>
            <p:nvSpPr>
              <p:cNvPr id="5" name="Rectangle 4"/>
              <p:cNvSpPr/>
              <p:nvPr/>
            </p:nvSpPr>
            <p:spPr>
              <a:xfrm>
                <a:off x="1431356" y="1032948"/>
                <a:ext cx="1122958" cy="3306948"/>
              </a:xfrm>
              <a:prstGeom prst="rect">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Packet Header Vector</a:t>
                </a:r>
              </a:p>
              <a:p>
                <a:pPr algn="ctr"/>
                <a:r>
                  <a:rPr lang="en-US" sz="2400" dirty="0">
                    <a:solidFill>
                      <a:srgbClr val="002060"/>
                    </a:solidFill>
                  </a:rPr>
                  <a:t>(4Kb)</a:t>
                </a:r>
              </a:p>
            </p:txBody>
          </p:sp>
          <p:sp>
            <p:nvSpPr>
              <p:cNvPr id="6" name="Rectangle 5"/>
              <p:cNvSpPr/>
              <p:nvPr/>
            </p:nvSpPr>
            <p:spPr>
              <a:xfrm>
                <a:off x="1492461" y="1108717"/>
                <a:ext cx="1122958" cy="3306948"/>
              </a:xfrm>
              <a:prstGeom prst="rect">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Packet Header Vector</a:t>
                </a:r>
              </a:p>
              <a:p>
                <a:pPr algn="ctr"/>
                <a:r>
                  <a:rPr lang="en-US" sz="2400" dirty="0">
                    <a:solidFill>
                      <a:srgbClr val="002060"/>
                    </a:solidFill>
                  </a:rPr>
                  <a:t>(4Kb)</a:t>
                </a:r>
              </a:p>
            </p:txBody>
          </p:sp>
          <p:sp>
            <p:nvSpPr>
              <p:cNvPr id="7" name="Rectangle 6"/>
              <p:cNvSpPr/>
              <p:nvPr/>
            </p:nvSpPr>
            <p:spPr>
              <a:xfrm>
                <a:off x="1554395" y="1186135"/>
                <a:ext cx="1122958" cy="3306948"/>
              </a:xfrm>
              <a:prstGeom prst="rect">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Packet Header Vector</a:t>
                </a:r>
              </a:p>
              <a:p>
                <a:pPr algn="ctr"/>
                <a:r>
                  <a:rPr lang="en-US" sz="2400" dirty="0">
                    <a:solidFill>
                      <a:srgbClr val="002060"/>
                    </a:solidFill>
                  </a:rPr>
                  <a:t>(4Kb)</a:t>
                </a:r>
              </a:p>
            </p:txBody>
          </p:sp>
        </p:grpSp>
        <p:grpSp>
          <p:nvGrpSpPr>
            <p:cNvPr id="8" name="Group 7"/>
            <p:cNvGrpSpPr/>
            <p:nvPr/>
          </p:nvGrpSpPr>
          <p:grpSpPr>
            <a:xfrm>
              <a:off x="4723858" y="5614502"/>
              <a:ext cx="2680494" cy="830997"/>
              <a:chOff x="4723858" y="5614502"/>
              <a:chExt cx="2680494" cy="830997"/>
            </a:xfrm>
          </p:grpSpPr>
          <p:sp>
            <p:nvSpPr>
              <p:cNvPr id="9" name="Oval 8"/>
              <p:cNvSpPr/>
              <p:nvPr/>
            </p:nvSpPr>
            <p:spPr>
              <a:xfrm>
                <a:off x="4723858" y="5627382"/>
                <a:ext cx="2680494" cy="740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5355198" y="5614502"/>
                <a:ext cx="1600438" cy="830997"/>
              </a:xfrm>
              <a:prstGeom prst="rect">
                <a:avLst/>
              </a:prstGeom>
              <a:noFill/>
            </p:spPr>
            <p:txBody>
              <a:bodyPr wrap="none" rtlCol="0">
                <a:spAutoFit/>
              </a:bodyPr>
              <a:lstStyle/>
              <a:p>
                <a:pPr algn="ctr"/>
                <a:r>
                  <a:rPr lang="en-US" sz="2400" dirty="0"/>
                  <a:t>Crossbar </a:t>
                </a:r>
                <a:r>
                  <a:rPr lang="en-US" sz="2400" dirty="0" smtClean="0"/>
                  <a:t>to</a:t>
                </a:r>
              </a:p>
              <a:p>
                <a:pPr algn="ctr"/>
                <a:r>
                  <a:rPr lang="en-US" sz="2400" dirty="0" smtClean="0"/>
                  <a:t>Memories</a:t>
                </a:r>
                <a:endParaRPr lang="en-US" sz="2400" dirty="0"/>
              </a:p>
            </p:txBody>
          </p:sp>
        </p:grpSp>
        <p:sp>
          <p:nvSpPr>
            <p:cNvPr id="11" name="Rectangle 10"/>
            <p:cNvSpPr/>
            <p:nvPr/>
          </p:nvSpPr>
          <p:spPr>
            <a:xfrm>
              <a:off x="5781313" y="2611147"/>
              <a:ext cx="1162181" cy="1122364"/>
            </a:xfrm>
            <a:prstGeom prst="rect">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Scratch</a:t>
              </a:r>
            </a:p>
            <a:p>
              <a:pPr algn="ctr"/>
              <a:r>
                <a:rPr lang="en-US" sz="2400" dirty="0">
                  <a:solidFill>
                    <a:srgbClr val="002060"/>
                  </a:solidFill>
                </a:rPr>
                <a:t>Pad</a:t>
              </a:r>
            </a:p>
          </p:txBody>
        </p:sp>
        <p:cxnSp>
          <p:nvCxnSpPr>
            <p:cNvPr id="12" name="Straight Arrow Connector 11"/>
            <p:cNvCxnSpPr/>
            <p:nvPr/>
          </p:nvCxnSpPr>
          <p:spPr>
            <a:xfrm>
              <a:off x="6943494" y="3172329"/>
              <a:ext cx="705151" cy="5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276993" y="2839609"/>
              <a:ext cx="1665249" cy="2896241"/>
              <a:chOff x="4276993" y="2839609"/>
              <a:chExt cx="1665249" cy="2896241"/>
            </a:xfrm>
          </p:grpSpPr>
          <p:cxnSp>
            <p:nvCxnSpPr>
              <p:cNvPr id="14" name="Elbow Connector 13"/>
              <p:cNvCxnSpPr>
                <a:stCxn id="26" idx="3"/>
                <a:endCxn id="28" idx="1"/>
              </p:cNvCxnSpPr>
              <p:nvPr/>
            </p:nvCxnSpPr>
            <p:spPr>
              <a:xfrm>
                <a:off x="4276993" y="2839609"/>
                <a:ext cx="839414" cy="28962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80945" y="3929758"/>
                <a:ext cx="1461297" cy="461665"/>
              </a:xfrm>
              <a:prstGeom prst="rect">
                <a:avLst/>
              </a:prstGeom>
              <a:solidFill>
                <a:schemeClr val="bg1"/>
              </a:solidFill>
            </p:spPr>
            <p:txBody>
              <a:bodyPr wrap="none" rtlCol="0">
                <a:spAutoFit/>
              </a:bodyPr>
              <a:lstStyle/>
              <a:p>
                <a:r>
                  <a:rPr lang="en-US" sz="2400" dirty="0" smtClean="0"/>
                  <a:t>8x80b </a:t>
                </a:r>
                <a:r>
                  <a:rPr lang="en-US" sz="2400" dirty="0"/>
                  <a:t>Key</a:t>
                </a:r>
              </a:p>
            </p:txBody>
          </p:sp>
        </p:grpSp>
        <p:grpSp>
          <p:nvGrpSpPr>
            <p:cNvPr id="16" name="Group 15"/>
            <p:cNvGrpSpPr/>
            <p:nvPr/>
          </p:nvGrpSpPr>
          <p:grpSpPr>
            <a:xfrm>
              <a:off x="7651646" y="1397780"/>
              <a:ext cx="854863" cy="3314518"/>
              <a:chOff x="7651646" y="1397780"/>
              <a:chExt cx="854863" cy="3314518"/>
            </a:xfrm>
          </p:grpSpPr>
          <p:sp>
            <p:nvSpPr>
              <p:cNvPr id="17" name="Rectangle 5"/>
              <p:cNvSpPr/>
              <p:nvPr/>
            </p:nvSpPr>
            <p:spPr>
              <a:xfrm>
                <a:off x="7651646" y="1397780"/>
                <a:ext cx="799729" cy="3314518"/>
              </a:xfrm>
              <a:custGeom>
                <a:avLst/>
                <a:gdLst>
                  <a:gd name="connsiteX0" fmla="*/ 0 w 645216"/>
                  <a:gd name="connsiteY0" fmla="*/ 0 h 3314518"/>
                  <a:gd name="connsiteX1" fmla="*/ 645216 w 645216"/>
                  <a:gd name="connsiteY1" fmla="*/ 0 h 3314518"/>
                  <a:gd name="connsiteX2" fmla="*/ 645216 w 645216"/>
                  <a:gd name="connsiteY2" fmla="*/ 3314518 h 3314518"/>
                  <a:gd name="connsiteX3" fmla="*/ 0 w 645216"/>
                  <a:gd name="connsiteY3" fmla="*/ 3314518 h 3314518"/>
                  <a:gd name="connsiteX4" fmla="*/ 0 w 645216"/>
                  <a:gd name="connsiteY4" fmla="*/ 0 h 3314518"/>
                  <a:gd name="connsiteX0" fmla="*/ 5212 w 650428"/>
                  <a:gd name="connsiteY0" fmla="*/ 0 h 3314518"/>
                  <a:gd name="connsiteX1" fmla="*/ 650428 w 650428"/>
                  <a:gd name="connsiteY1" fmla="*/ 0 h 3314518"/>
                  <a:gd name="connsiteX2" fmla="*/ 650428 w 650428"/>
                  <a:gd name="connsiteY2" fmla="*/ 3314518 h 3314518"/>
                  <a:gd name="connsiteX3" fmla="*/ 5212 w 650428"/>
                  <a:gd name="connsiteY3" fmla="*/ 3314518 h 3314518"/>
                  <a:gd name="connsiteX4" fmla="*/ 0 w 650428"/>
                  <a:gd name="connsiteY4" fmla="*/ 1544879 h 3314518"/>
                  <a:gd name="connsiteX5" fmla="*/ 5212 w 650428"/>
                  <a:gd name="connsiteY5" fmla="*/ 0 h 331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428" h="3314518">
                    <a:moveTo>
                      <a:pt x="5212" y="0"/>
                    </a:moveTo>
                    <a:lnTo>
                      <a:pt x="650428" y="0"/>
                    </a:lnTo>
                    <a:lnTo>
                      <a:pt x="650428" y="3314518"/>
                    </a:lnTo>
                    <a:lnTo>
                      <a:pt x="5212" y="3314518"/>
                    </a:lnTo>
                    <a:cubicBezTo>
                      <a:pt x="3475" y="2724638"/>
                      <a:pt x="1737" y="2134759"/>
                      <a:pt x="0" y="1544879"/>
                    </a:cubicBezTo>
                    <a:cubicBezTo>
                      <a:pt x="1737" y="1029919"/>
                      <a:pt x="3475" y="514960"/>
                      <a:pt x="5212" y="0"/>
                    </a:cubicBezTo>
                    <a:close/>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2060"/>
                  </a:solidFill>
                </a:endParaRPr>
              </a:p>
            </p:txBody>
          </p:sp>
          <p:sp>
            <p:nvSpPr>
              <p:cNvPr id="18" name="TextBox 17"/>
              <p:cNvSpPr txBox="1"/>
              <p:nvPr/>
            </p:nvSpPr>
            <p:spPr>
              <a:xfrm rot="5400000">
                <a:off x="6685594" y="2636933"/>
                <a:ext cx="2810834" cy="830997"/>
              </a:xfrm>
              <a:prstGeom prst="rect">
                <a:avLst/>
              </a:prstGeom>
              <a:noFill/>
            </p:spPr>
            <p:txBody>
              <a:bodyPr wrap="none" rtlCol="0">
                <a:spAutoFit/>
              </a:bodyPr>
              <a:lstStyle/>
              <a:p>
                <a:pPr algn="ctr"/>
                <a:r>
                  <a:rPr lang="en-US" sz="2400" dirty="0"/>
                  <a:t>Action Input </a:t>
                </a:r>
                <a:r>
                  <a:rPr lang="en-US" sz="2400" dirty="0" smtClean="0"/>
                  <a:t>Selector</a:t>
                </a:r>
              </a:p>
              <a:p>
                <a:pPr algn="ctr"/>
                <a:r>
                  <a:rPr lang="en-US" sz="2400" dirty="0" smtClean="0"/>
                  <a:t>(crossbar)</a:t>
                </a:r>
                <a:endParaRPr lang="en-US" sz="2400" dirty="0"/>
              </a:p>
            </p:txBody>
          </p:sp>
        </p:grpSp>
        <p:grpSp>
          <p:nvGrpSpPr>
            <p:cNvPr id="19" name="Group 18"/>
            <p:cNvGrpSpPr/>
            <p:nvPr/>
          </p:nvGrpSpPr>
          <p:grpSpPr>
            <a:xfrm>
              <a:off x="2770192" y="4493082"/>
              <a:ext cx="1621544" cy="1952417"/>
              <a:chOff x="2770192" y="4493082"/>
              <a:chExt cx="1621544" cy="1952417"/>
            </a:xfrm>
            <a:solidFill>
              <a:schemeClr val="bg2"/>
            </a:solidFill>
          </p:grpSpPr>
          <p:sp>
            <p:nvSpPr>
              <p:cNvPr id="20" name="Rectangle 19"/>
              <p:cNvSpPr/>
              <p:nvPr/>
            </p:nvSpPr>
            <p:spPr>
              <a:xfrm>
                <a:off x="2875512" y="5483025"/>
                <a:ext cx="1516224" cy="962474"/>
              </a:xfrm>
              <a:prstGeom prst="rect">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Config</a:t>
                </a:r>
                <a:endParaRPr lang="en-US" sz="2400" dirty="0">
                  <a:solidFill>
                    <a:srgbClr val="002060"/>
                  </a:solidFill>
                </a:endParaRPr>
              </a:p>
              <a:p>
                <a:pPr algn="ctr"/>
                <a:r>
                  <a:rPr lang="en-US" sz="2400" dirty="0">
                    <a:solidFill>
                      <a:srgbClr val="002060"/>
                    </a:solidFill>
                  </a:rPr>
                  <a:t>Table</a:t>
                </a:r>
              </a:p>
            </p:txBody>
          </p:sp>
          <p:cxnSp>
            <p:nvCxnSpPr>
              <p:cNvPr id="21" name="Elbow Connector 20"/>
              <p:cNvCxnSpPr>
                <a:endCxn id="26" idx="2"/>
              </p:cNvCxnSpPr>
              <p:nvPr/>
            </p:nvCxnSpPr>
            <p:spPr>
              <a:xfrm rot="16200000" flipV="1">
                <a:off x="3572234" y="4800630"/>
                <a:ext cx="989942" cy="374845"/>
              </a:xfrm>
              <a:prstGeom prst="bentConnector3">
                <a:avLst>
                  <a:gd name="adj1" fmla="val 50000"/>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26" idx="2"/>
              </p:cNvCxnSpPr>
              <p:nvPr/>
            </p:nvCxnSpPr>
            <p:spPr>
              <a:xfrm flipV="1">
                <a:off x="2770192" y="4493082"/>
                <a:ext cx="1109590" cy="859010"/>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9574338" y="1428023"/>
              <a:ext cx="853358" cy="3306947"/>
              <a:chOff x="9574338" y="1428023"/>
              <a:chExt cx="853358" cy="3306947"/>
            </a:xfrm>
          </p:grpSpPr>
          <p:sp>
            <p:nvSpPr>
              <p:cNvPr id="24" name="Rectangle 23"/>
              <p:cNvSpPr/>
              <p:nvPr/>
            </p:nvSpPr>
            <p:spPr>
              <a:xfrm>
                <a:off x="9574338" y="1428023"/>
                <a:ext cx="804448" cy="3306947"/>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2060"/>
                  </a:solidFill>
                </a:endParaRPr>
              </a:p>
            </p:txBody>
          </p:sp>
          <p:sp>
            <p:nvSpPr>
              <p:cNvPr id="25" name="TextBox 24"/>
              <p:cNvSpPr txBox="1"/>
              <p:nvPr/>
            </p:nvSpPr>
            <p:spPr>
              <a:xfrm rot="5400000">
                <a:off x="8492166" y="2643435"/>
                <a:ext cx="3040063" cy="830997"/>
              </a:xfrm>
              <a:prstGeom prst="rect">
                <a:avLst/>
              </a:prstGeom>
              <a:noFill/>
            </p:spPr>
            <p:txBody>
              <a:bodyPr wrap="none" rtlCol="0">
                <a:spAutoFit/>
              </a:bodyPr>
              <a:lstStyle/>
              <a:p>
                <a:pPr algn="ctr"/>
                <a:r>
                  <a:rPr lang="en-US" sz="2400" dirty="0"/>
                  <a:t>Action Output </a:t>
                </a:r>
                <a:r>
                  <a:rPr lang="en-US" sz="2400" dirty="0" smtClean="0"/>
                  <a:t>Selector</a:t>
                </a:r>
              </a:p>
              <a:p>
                <a:pPr algn="ctr"/>
                <a:r>
                  <a:rPr lang="en-US" sz="2400" dirty="0" smtClean="0"/>
                  <a:t>(crossbar)</a:t>
                </a:r>
                <a:endParaRPr lang="en-US" sz="2400" dirty="0"/>
              </a:p>
            </p:txBody>
          </p:sp>
        </p:grpSp>
        <p:grpSp>
          <p:nvGrpSpPr>
            <p:cNvPr id="26" name="Group 25"/>
            <p:cNvGrpSpPr/>
            <p:nvPr/>
          </p:nvGrpSpPr>
          <p:grpSpPr>
            <a:xfrm>
              <a:off x="7404352" y="4726122"/>
              <a:ext cx="3191155" cy="1639651"/>
              <a:chOff x="7404352" y="4726122"/>
              <a:chExt cx="3191155" cy="1639651"/>
            </a:xfrm>
            <a:solidFill>
              <a:schemeClr val="bg2"/>
            </a:solidFill>
          </p:grpSpPr>
          <p:sp>
            <p:nvSpPr>
              <p:cNvPr id="27" name="Rectangle 26"/>
              <p:cNvSpPr/>
              <p:nvPr/>
            </p:nvSpPr>
            <p:spPr>
              <a:xfrm>
                <a:off x="7641320" y="5649621"/>
                <a:ext cx="2954187" cy="716152"/>
              </a:xfrm>
              <a:prstGeom prst="rect">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VLIW Instruction Table</a:t>
                </a:r>
              </a:p>
            </p:txBody>
          </p:sp>
          <p:cxnSp>
            <p:nvCxnSpPr>
              <p:cNvPr id="28" name="Straight Arrow Connector 27"/>
              <p:cNvCxnSpPr>
                <a:stCxn id="28" idx="6"/>
                <a:endCxn id="32" idx="1"/>
              </p:cNvCxnSpPr>
              <p:nvPr/>
            </p:nvCxnSpPr>
            <p:spPr>
              <a:xfrm>
                <a:off x="7404352" y="5997714"/>
                <a:ext cx="236968" cy="998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8122657" y="4726122"/>
                <a:ext cx="22894" cy="933592"/>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66385" y="5026501"/>
                <a:ext cx="628698" cy="461665"/>
              </a:xfrm>
              <a:prstGeom prst="rect">
                <a:avLst/>
              </a:prstGeom>
              <a:solidFill>
                <a:schemeClr val="bg1"/>
              </a:solidFill>
            </p:spPr>
            <p:txBody>
              <a:bodyPr wrap="none" rtlCol="0">
                <a:spAutoFit/>
              </a:bodyPr>
              <a:lstStyle/>
              <a:p>
                <a:r>
                  <a:rPr lang="en-US" sz="2400" dirty="0"/>
                  <a:t>Ctrl</a:t>
                </a:r>
              </a:p>
            </p:txBody>
          </p:sp>
        </p:grpSp>
        <p:cxnSp>
          <p:nvCxnSpPr>
            <p:cNvPr id="31" name="Elbow Connector 30"/>
            <p:cNvCxnSpPr>
              <a:endCxn id="12" idx="1"/>
            </p:cNvCxnSpPr>
            <p:nvPr/>
          </p:nvCxnSpPr>
          <p:spPr>
            <a:xfrm flipH="1" flipV="1">
              <a:off x="1554395" y="2839609"/>
              <a:ext cx="8824391" cy="241888"/>
            </a:xfrm>
            <a:prstGeom prst="bentConnector5">
              <a:avLst>
                <a:gd name="adj1" fmla="val -2591"/>
                <a:gd name="adj2" fmla="val 878077"/>
                <a:gd name="adj3" fmla="val 10259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462034" y="4493083"/>
              <a:ext cx="1308158" cy="1189742"/>
              <a:chOff x="1462034" y="4493083"/>
              <a:chExt cx="1308158" cy="1189742"/>
            </a:xfrm>
            <a:solidFill>
              <a:schemeClr val="bg2"/>
            </a:solidFill>
          </p:grpSpPr>
          <p:sp>
            <p:nvSpPr>
              <p:cNvPr id="33" name="Rectangle 32"/>
              <p:cNvSpPr/>
              <p:nvPr/>
            </p:nvSpPr>
            <p:spPr>
              <a:xfrm>
                <a:off x="1462034" y="5021359"/>
                <a:ext cx="1308158" cy="661466"/>
              </a:xfrm>
              <a:prstGeom prst="rect">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Thread Select</a:t>
                </a:r>
              </a:p>
            </p:txBody>
          </p:sp>
          <p:cxnSp>
            <p:nvCxnSpPr>
              <p:cNvPr id="34" name="Straight Arrow Connector 33"/>
              <p:cNvCxnSpPr>
                <a:endCxn id="12" idx="2"/>
              </p:cNvCxnSpPr>
              <p:nvPr/>
            </p:nvCxnSpPr>
            <p:spPr>
              <a:xfrm flipH="1" flipV="1">
                <a:off x="2115874" y="4493083"/>
                <a:ext cx="239" cy="528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584623" y="3733511"/>
              <a:ext cx="1819729" cy="1893871"/>
              <a:chOff x="5584623" y="3733511"/>
              <a:chExt cx="1819729" cy="1893871"/>
            </a:xfrm>
          </p:grpSpPr>
          <p:cxnSp>
            <p:nvCxnSpPr>
              <p:cNvPr id="36" name="Straight Arrow Connector 35"/>
              <p:cNvCxnSpPr/>
              <p:nvPr/>
            </p:nvCxnSpPr>
            <p:spPr>
              <a:xfrm flipH="1" flipV="1">
                <a:off x="6362404" y="3733511"/>
                <a:ext cx="11554" cy="1893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84623" y="4602074"/>
                <a:ext cx="1819729" cy="830997"/>
              </a:xfrm>
              <a:prstGeom prst="rect">
                <a:avLst/>
              </a:prstGeom>
              <a:solidFill>
                <a:schemeClr val="bg1"/>
              </a:solidFill>
            </p:spPr>
            <p:txBody>
              <a:bodyPr wrap="none" rtlCol="0">
                <a:spAutoFit/>
              </a:bodyPr>
              <a:lstStyle/>
              <a:p>
                <a:pPr algn="ctr"/>
                <a:r>
                  <a:rPr lang="en-US" sz="2400" dirty="0"/>
                  <a:t>8x96b </a:t>
                </a:r>
                <a:r>
                  <a:rPr lang="en-US" sz="2400" dirty="0" smtClean="0"/>
                  <a:t>Action</a:t>
                </a:r>
              </a:p>
              <a:p>
                <a:pPr algn="ctr"/>
                <a:r>
                  <a:rPr lang="en-US" sz="2400" dirty="0" smtClean="0"/>
                  <a:t>Memory</a:t>
                </a:r>
                <a:endParaRPr lang="en-US" sz="2400" dirty="0"/>
              </a:p>
            </p:txBody>
          </p:sp>
        </p:grpSp>
        <p:grpSp>
          <p:nvGrpSpPr>
            <p:cNvPr id="38" name="Group 37"/>
            <p:cNvGrpSpPr/>
            <p:nvPr/>
          </p:nvGrpSpPr>
          <p:grpSpPr>
            <a:xfrm>
              <a:off x="2677353" y="1108717"/>
              <a:ext cx="4974293" cy="1833942"/>
              <a:chOff x="2677353" y="1108717"/>
              <a:chExt cx="4974293" cy="1833942"/>
            </a:xfrm>
          </p:grpSpPr>
          <p:cxnSp>
            <p:nvCxnSpPr>
              <p:cNvPr id="39" name="Elbow Connector 38"/>
              <p:cNvCxnSpPr>
                <a:endCxn id="13" idx="4"/>
              </p:cNvCxnSpPr>
              <p:nvPr/>
            </p:nvCxnSpPr>
            <p:spPr>
              <a:xfrm>
                <a:off x="3012630" y="1117033"/>
                <a:ext cx="4639016" cy="1825626"/>
              </a:xfrm>
              <a:prstGeom prst="bentConnector3">
                <a:avLst>
                  <a:gd name="adj1" fmla="val 904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2" idx="3"/>
              </p:cNvCxnSpPr>
              <p:nvPr/>
            </p:nvCxnSpPr>
            <p:spPr>
              <a:xfrm flipV="1">
                <a:off x="2677353" y="1108717"/>
                <a:ext cx="326724" cy="1730892"/>
              </a:xfrm>
              <a:prstGeom prst="bentConnector2">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677353" y="1140223"/>
              <a:ext cx="1602640" cy="3352859"/>
              <a:chOff x="2677353" y="1140223"/>
              <a:chExt cx="1602640" cy="3352859"/>
            </a:xfrm>
          </p:grpSpPr>
          <p:sp>
            <p:nvSpPr>
              <p:cNvPr id="42" name="Rectangle 41"/>
              <p:cNvSpPr/>
              <p:nvPr/>
            </p:nvSpPr>
            <p:spPr>
              <a:xfrm>
                <a:off x="3482570" y="1186135"/>
                <a:ext cx="794423" cy="3306947"/>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2060"/>
                  </a:solidFill>
                </a:endParaRPr>
              </a:p>
            </p:txBody>
          </p:sp>
          <p:cxnSp>
            <p:nvCxnSpPr>
              <p:cNvPr id="43" name="Straight Arrow Connector 42"/>
              <p:cNvCxnSpPr>
                <a:stCxn id="12" idx="3"/>
                <a:endCxn id="26" idx="1"/>
              </p:cNvCxnSpPr>
              <p:nvPr/>
            </p:nvCxnSpPr>
            <p:spPr>
              <a:xfrm>
                <a:off x="2677353" y="2839609"/>
                <a:ext cx="805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5400000">
                <a:off x="2199660" y="2389559"/>
                <a:ext cx="3329670" cy="830997"/>
              </a:xfrm>
              <a:prstGeom prst="rect">
                <a:avLst/>
              </a:prstGeom>
              <a:noFill/>
            </p:spPr>
            <p:txBody>
              <a:bodyPr wrap="square" rtlCol="0">
                <a:spAutoFit/>
              </a:bodyPr>
              <a:lstStyle/>
              <a:p>
                <a:pPr algn="ctr"/>
                <a:r>
                  <a:rPr lang="en-US" sz="2400" dirty="0"/>
                  <a:t>Match Key Generation </a:t>
                </a:r>
                <a:r>
                  <a:rPr lang="en-US" sz="2400" dirty="0" smtClean="0"/>
                  <a:t>(crossbar)</a:t>
                </a:r>
                <a:endParaRPr lang="en-US" sz="2400" dirty="0"/>
              </a:p>
            </p:txBody>
          </p:sp>
        </p:grpSp>
        <p:grpSp>
          <p:nvGrpSpPr>
            <p:cNvPr id="45" name="Group 44"/>
            <p:cNvGrpSpPr/>
            <p:nvPr/>
          </p:nvGrpSpPr>
          <p:grpSpPr>
            <a:xfrm>
              <a:off x="8451380" y="1345781"/>
              <a:ext cx="1368449" cy="4303840"/>
              <a:chOff x="8451380" y="1345781"/>
              <a:chExt cx="1368449" cy="4303840"/>
            </a:xfrm>
          </p:grpSpPr>
          <p:cxnSp>
            <p:nvCxnSpPr>
              <p:cNvPr id="46" name="Straight Arrow Connector 45"/>
              <p:cNvCxnSpPr/>
              <p:nvPr/>
            </p:nvCxnSpPr>
            <p:spPr>
              <a:xfrm>
                <a:off x="8451380" y="1477945"/>
                <a:ext cx="46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451380" y="1641676"/>
                <a:ext cx="46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8451380" y="1826349"/>
                <a:ext cx="46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878927" y="1345781"/>
                <a:ext cx="400110" cy="639450"/>
                <a:chOff x="8844431" y="1455574"/>
                <a:chExt cx="400110" cy="639450"/>
              </a:xfrm>
            </p:grpSpPr>
            <p:grpSp>
              <p:nvGrpSpPr>
                <p:cNvPr id="66" name="Group 65" title="ALU"/>
                <p:cNvGrpSpPr/>
                <p:nvPr/>
              </p:nvGrpSpPr>
              <p:grpSpPr>
                <a:xfrm>
                  <a:off x="8901532" y="1482638"/>
                  <a:ext cx="320040" cy="612386"/>
                  <a:chOff x="7068312" y="1524262"/>
                  <a:chExt cx="320040" cy="612386"/>
                </a:xfrm>
              </p:grpSpPr>
              <p:cxnSp>
                <p:nvCxnSpPr>
                  <p:cNvPr id="68" name="Straight Connector 67"/>
                  <p:cNvCxnSpPr/>
                  <p:nvPr/>
                </p:nvCxnSpPr>
                <p:spPr>
                  <a:xfrm>
                    <a:off x="7068312" y="1524262"/>
                    <a:ext cx="320040" cy="112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88352" y="1636776"/>
                    <a:ext cx="0" cy="31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068312" y="1947939"/>
                    <a:ext cx="320040" cy="188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068312" y="1524262"/>
                    <a:ext cx="8565" cy="6123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rot="5400000">
                  <a:off x="8744051" y="1555954"/>
                  <a:ext cx="600870" cy="400110"/>
                </a:xfrm>
                <a:prstGeom prst="rect">
                  <a:avLst/>
                </a:prstGeom>
                <a:noFill/>
              </p:spPr>
              <p:txBody>
                <a:bodyPr wrap="none" rtlCol="0">
                  <a:spAutoFit/>
                </a:bodyPr>
                <a:lstStyle/>
                <a:p>
                  <a:r>
                    <a:rPr lang="en-US" sz="2000" dirty="0"/>
                    <a:t>ALU</a:t>
                  </a:r>
                  <a:endParaRPr lang="en-US" sz="2400" dirty="0"/>
                </a:p>
              </p:txBody>
            </p:sp>
          </p:grpSp>
          <p:cxnSp>
            <p:nvCxnSpPr>
              <p:cNvPr id="50" name="Straight Arrow Connector 49"/>
              <p:cNvCxnSpPr/>
              <p:nvPr/>
            </p:nvCxnSpPr>
            <p:spPr>
              <a:xfrm>
                <a:off x="8473741" y="4228294"/>
                <a:ext cx="46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473741" y="4392025"/>
                <a:ext cx="46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473741" y="4576698"/>
                <a:ext cx="46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8901288" y="4096130"/>
                <a:ext cx="400110" cy="639450"/>
                <a:chOff x="8844431" y="1455574"/>
                <a:chExt cx="400110" cy="639450"/>
              </a:xfrm>
            </p:grpSpPr>
            <p:grpSp>
              <p:nvGrpSpPr>
                <p:cNvPr id="60" name="Group 59" title="ALU"/>
                <p:cNvGrpSpPr/>
                <p:nvPr/>
              </p:nvGrpSpPr>
              <p:grpSpPr>
                <a:xfrm>
                  <a:off x="8901532" y="1482638"/>
                  <a:ext cx="320040" cy="612386"/>
                  <a:chOff x="7068312" y="1524262"/>
                  <a:chExt cx="320040" cy="612386"/>
                </a:xfrm>
              </p:grpSpPr>
              <p:cxnSp>
                <p:nvCxnSpPr>
                  <p:cNvPr id="62" name="Straight Connector 61"/>
                  <p:cNvCxnSpPr/>
                  <p:nvPr/>
                </p:nvCxnSpPr>
                <p:spPr>
                  <a:xfrm>
                    <a:off x="7068312" y="1524262"/>
                    <a:ext cx="320040" cy="112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388352" y="1636776"/>
                    <a:ext cx="0" cy="31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068312" y="1947939"/>
                    <a:ext cx="320040" cy="188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068312" y="1524262"/>
                    <a:ext cx="8565" cy="6123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rot="5400000">
                  <a:off x="8744051" y="1555954"/>
                  <a:ext cx="600870" cy="400110"/>
                </a:xfrm>
                <a:prstGeom prst="rect">
                  <a:avLst/>
                </a:prstGeom>
                <a:noFill/>
              </p:spPr>
              <p:txBody>
                <a:bodyPr wrap="none" rtlCol="0">
                  <a:spAutoFit/>
                </a:bodyPr>
                <a:lstStyle/>
                <a:p>
                  <a:r>
                    <a:rPr lang="en-US" sz="2000" dirty="0"/>
                    <a:t>ALU</a:t>
                  </a:r>
                  <a:endParaRPr lang="en-US" sz="2400" dirty="0"/>
                </a:p>
              </p:txBody>
            </p:sp>
          </p:grpSp>
          <p:cxnSp>
            <p:nvCxnSpPr>
              <p:cNvPr id="54" name="Straight Arrow Connector 53"/>
              <p:cNvCxnSpPr>
                <a:stCxn id="32" idx="0"/>
              </p:cNvCxnSpPr>
              <p:nvPr/>
            </p:nvCxnSpPr>
            <p:spPr>
              <a:xfrm flipH="1" flipV="1">
                <a:off x="9101343" y="4697000"/>
                <a:ext cx="17071" cy="952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595648" y="5019885"/>
                <a:ext cx="1224181" cy="461665"/>
              </a:xfrm>
              <a:prstGeom prst="rect">
                <a:avLst/>
              </a:prstGeom>
              <a:solidFill>
                <a:schemeClr val="bg1"/>
              </a:solidFill>
            </p:spPr>
            <p:txBody>
              <a:bodyPr wrap="none" rtlCol="0">
                <a:spAutoFit/>
              </a:bodyPr>
              <a:lstStyle/>
              <a:p>
                <a:r>
                  <a:rPr lang="en-US" sz="2400" dirty="0"/>
                  <a:t>Op code</a:t>
                </a:r>
              </a:p>
            </p:txBody>
          </p:sp>
          <p:cxnSp>
            <p:nvCxnSpPr>
              <p:cNvPr id="56" name="Straight Arrow Connector 55"/>
              <p:cNvCxnSpPr>
                <a:endCxn id="57" idx="3"/>
              </p:cNvCxnSpPr>
              <p:nvPr/>
            </p:nvCxnSpPr>
            <p:spPr>
              <a:xfrm flipH="1" flipV="1">
                <a:off x="9078982" y="1946651"/>
                <a:ext cx="22361" cy="2149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5400000">
                <a:off x="8811627" y="2769089"/>
                <a:ext cx="679994" cy="461665"/>
              </a:xfrm>
              <a:prstGeom prst="rect">
                <a:avLst/>
              </a:prstGeom>
              <a:solidFill>
                <a:schemeClr val="bg1"/>
              </a:solidFill>
            </p:spPr>
            <p:txBody>
              <a:bodyPr wrap="none" rtlCol="0">
                <a:spAutoFit/>
              </a:bodyPr>
              <a:lstStyle/>
              <a:p>
                <a:r>
                  <a:rPr lang="en-US" sz="2400"/>
                  <a:t>… …</a:t>
                </a:r>
              </a:p>
            </p:txBody>
          </p:sp>
          <p:cxnSp>
            <p:nvCxnSpPr>
              <p:cNvPr id="58" name="Straight Arrow Connector 57"/>
              <p:cNvCxnSpPr/>
              <p:nvPr/>
            </p:nvCxnSpPr>
            <p:spPr>
              <a:xfrm flipV="1">
                <a:off x="9278434" y="4385362"/>
                <a:ext cx="295297" cy="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9269303" y="1679038"/>
                <a:ext cx="295297" cy="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72" name="Slide Number Placeholder 71"/>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46</a:t>
            </a:fld>
            <a:endParaRPr lang="en-US"/>
          </a:p>
        </p:txBody>
      </p:sp>
    </p:spTree>
    <p:extLst>
      <p:ext uri="{BB962C8B-B14F-4D97-AF65-F5344CB8AC3E}">
        <p14:creationId xmlns:p14="http://schemas.microsoft.com/office/powerpoint/2010/main" val="1287496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periodic resource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787743" cy="4351338"/>
              </a:xfrm>
            </p:spPr>
            <p:txBody>
              <a:bodyPr>
                <a:normAutofit/>
              </a:bodyPr>
              <a:lstStyle/>
              <a:p>
                <a:r>
                  <a:rPr lang="en-US" dirty="0" smtClean="0"/>
                  <a:t>Indicator variables </a:t>
                </a:r>
                <a:r>
                  <a:rPr lang="en-US" dirty="0" smtClean="0">
                    <a:latin typeface="Cambria Math" charset="0"/>
                    <a:ea typeface="Cambria Math" charset="0"/>
                    <a:cs typeface="Cambria Math" charset="0"/>
                  </a:rPr>
                  <a:t>I[op, q, r] denote whether t</a:t>
                </a:r>
                <a:r>
                  <a:rPr lang="en-US" baseline="-25000" dirty="0" smtClean="0"/>
                  <a:t>op</a:t>
                </a:r>
                <a:r>
                  <a:rPr lang="en-US" dirty="0" smtClean="0"/>
                  <a:t> has quotient q and remainder r when divided by N</a:t>
                </a:r>
                <a:endParaRPr lang="en-US" dirty="0"/>
              </a:p>
              <a:p>
                <a14:m>
                  <m:oMath xmlns:m="http://schemas.openxmlformats.org/officeDocument/2006/math">
                    <m:sSub>
                      <m:sSubPr>
                        <m:ctrlPr>
                          <a:rPr lang="en-US" i="1" dirty="0" smtClean="0">
                            <a:latin typeface="Cambria Math" charset="0"/>
                          </a:rPr>
                        </m:ctrlPr>
                      </m:sSubPr>
                      <m:e>
                        <m:r>
                          <a:rPr lang="en-US" b="0" i="1" dirty="0" smtClean="0">
                            <a:latin typeface="Cambria Math" charset="0"/>
                          </a:rPr>
                          <m:t>𝑡</m:t>
                        </m:r>
                      </m:e>
                      <m:sub>
                        <m:r>
                          <a:rPr lang="en-US" b="0" i="1" dirty="0" smtClean="0">
                            <a:latin typeface="Cambria Math" charset="0"/>
                          </a:rPr>
                          <m:t>𝑜𝑝</m:t>
                        </m:r>
                      </m:sub>
                    </m:sSub>
                  </m:oMath>
                </a14:m>
                <a:r>
                  <a:rPr lang="en-US" dirty="0" smtClean="0"/>
                  <a:t>= </a:t>
                </a:r>
                <a14:m>
                  <m:oMath xmlns:m="http://schemas.openxmlformats.org/officeDocument/2006/math">
                    <m:nary>
                      <m:naryPr>
                        <m:chr m:val="∑"/>
                        <m:supHide m:val="on"/>
                        <m:ctrlPr>
                          <a:rPr lang="en-US" sz="3000" i="1" dirty="0" smtClean="0">
                            <a:solidFill>
                              <a:schemeClr val="tx1"/>
                            </a:solidFill>
                            <a:latin typeface="Cambria Math" charset="0"/>
                          </a:rPr>
                        </m:ctrlPr>
                      </m:naryPr>
                      <m:sub>
                        <m:r>
                          <m:rPr>
                            <m:brk m:alnAt="7"/>
                          </m:rPr>
                          <a:rPr lang="en-US" sz="3000" dirty="0">
                            <a:solidFill>
                              <a:schemeClr val="tx1"/>
                            </a:solidFill>
                            <a:latin typeface="Cambria Math" charset="0"/>
                          </a:rPr>
                          <m:t>𝑞</m:t>
                        </m:r>
                        <m:r>
                          <a:rPr lang="en-US" sz="3000" dirty="0">
                            <a:solidFill>
                              <a:schemeClr val="tx1"/>
                            </a:solidFill>
                            <a:latin typeface="Cambria Math" charset="0"/>
                          </a:rPr>
                          <m:t>, </m:t>
                        </m:r>
                        <m:r>
                          <a:rPr lang="en-US" sz="3000" dirty="0">
                            <a:solidFill>
                              <a:schemeClr val="tx1"/>
                            </a:solidFill>
                            <a:latin typeface="Cambria Math" charset="0"/>
                          </a:rPr>
                          <m:t>𝑟</m:t>
                        </m:r>
                      </m:sub>
                      <m:sup/>
                      <m:e>
                        <m:r>
                          <m:rPr>
                            <m:nor/>
                          </m:rPr>
                          <a:rPr lang="en-US" sz="3000" dirty="0">
                            <a:solidFill>
                              <a:schemeClr val="tx1"/>
                            </a:solidFill>
                          </a:rPr>
                          <m:t>(</m:t>
                        </m:r>
                        <m:r>
                          <m:rPr>
                            <m:nor/>
                          </m:rPr>
                          <a:rPr lang="en-US" sz="3000" dirty="0">
                            <a:solidFill>
                              <a:schemeClr val="tx1"/>
                            </a:solidFill>
                          </a:rPr>
                          <m:t>q</m:t>
                        </m:r>
                        <m:r>
                          <m:rPr>
                            <m:nor/>
                          </m:rPr>
                          <a:rPr lang="en-US" sz="3000" dirty="0">
                            <a:solidFill>
                              <a:schemeClr val="tx1"/>
                            </a:solidFill>
                          </a:rPr>
                          <m:t> ∗ </m:t>
                        </m:r>
                        <m:r>
                          <m:rPr>
                            <m:nor/>
                          </m:rPr>
                          <a:rPr lang="en-US" sz="3000" dirty="0">
                            <a:solidFill>
                              <a:schemeClr val="tx1"/>
                            </a:solidFill>
                          </a:rPr>
                          <m:t>N</m:t>
                        </m:r>
                        <m:r>
                          <m:rPr>
                            <m:nor/>
                          </m:rPr>
                          <a:rPr lang="en-US" sz="3000" dirty="0">
                            <a:solidFill>
                              <a:schemeClr val="tx1"/>
                            </a:solidFill>
                          </a:rPr>
                          <m:t> + </m:t>
                        </m:r>
                        <m:r>
                          <m:rPr>
                            <m:nor/>
                          </m:rPr>
                          <a:rPr lang="en-US" sz="3000" dirty="0">
                            <a:solidFill>
                              <a:schemeClr val="tx1"/>
                            </a:solidFill>
                          </a:rPr>
                          <m:t>r</m:t>
                        </m:r>
                        <m:r>
                          <m:rPr>
                            <m:nor/>
                          </m:rPr>
                          <a:rPr lang="en-US" sz="3000" dirty="0">
                            <a:solidFill>
                              <a:schemeClr val="tx1"/>
                            </a:solidFill>
                          </a:rPr>
                          <m:t>) ∗ </m:t>
                        </m:r>
                        <m:r>
                          <m:rPr>
                            <m:nor/>
                          </m:rPr>
                          <a:rPr lang="en-US" sz="3000" dirty="0">
                            <a:solidFill>
                              <a:schemeClr val="tx1"/>
                            </a:solidFill>
                          </a:rPr>
                          <m:t>I</m:t>
                        </m:r>
                        <m:r>
                          <m:rPr>
                            <m:nor/>
                          </m:rPr>
                          <a:rPr lang="en-US" sz="3000" dirty="0">
                            <a:solidFill>
                              <a:schemeClr val="tx1"/>
                            </a:solidFill>
                          </a:rPr>
                          <m:t>[</m:t>
                        </m:r>
                        <m:r>
                          <m:rPr>
                            <m:nor/>
                          </m:rPr>
                          <a:rPr lang="en-US" sz="3000" b="0" i="0" dirty="0" smtClean="0">
                            <a:solidFill>
                              <a:schemeClr val="tx1"/>
                            </a:solidFill>
                          </a:rPr>
                          <m:t>op</m:t>
                        </m:r>
                        <m:r>
                          <m:rPr>
                            <m:nor/>
                          </m:rPr>
                          <a:rPr lang="en-US" sz="3000" dirty="0">
                            <a:solidFill>
                              <a:schemeClr val="tx1"/>
                            </a:solidFill>
                          </a:rPr>
                          <m:t>, </m:t>
                        </m:r>
                        <m:r>
                          <m:rPr>
                            <m:nor/>
                          </m:rPr>
                          <a:rPr lang="en-US" sz="3000" dirty="0">
                            <a:solidFill>
                              <a:schemeClr val="tx1"/>
                            </a:solidFill>
                          </a:rPr>
                          <m:t>q</m:t>
                        </m:r>
                        <m:r>
                          <m:rPr>
                            <m:nor/>
                          </m:rPr>
                          <a:rPr lang="en-US" sz="3000" dirty="0">
                            <a:solidFill>
                              <a:schemeClr val="tx1"/>
                            </a:solidFill>
                          </a:rPr>
                          <m:t>, </m:t>
                        </m:r>
                        <m:r>
                          <m:rPr>
                            <m:nor/>
                          </m:rPr>
                          <a:rPr lang="en-US" sz="3000" dirty="0">
                            <a:solidFill>
                              <a:schemeClr val="tx1"/>
                            </a:solidFill>
                          </a:rPr>
                          <m:t>r</m:t>
                        </m:r>
                        <m:r>
                          <a:rPr lang="en-US" sz="3000" dirty="0">
                            <a:solidFill>
                              <a:schemeClr val="tx1"/>
                            </a:solidFill>
                            <a:latin typeface="Cambria Math" charset="0"/>
                          </a:rPr>
                          <m:t>]</m:t>
                        </m:r>
                      </m:e>
                    </m:nary>
                  </m:oMath>
                </a14:m>
                <a:endParaRPr lang="en-US" sz="3000" dirty="0">
                  <a:solidFill>
                    <a:srgbClr val="0231FF"/>
                  </a:solidFill>
                </a:endParaRPr>
              </a:p>
              <a:p>
                <a:pPr>
                  <a:buFont typeface="Wingdings" charset="2"/>
                  <a:buChar char="Ø"/>
                </a:pPr>
                <a:r>
                  <a:rPr lang="en-US" sz="3000" dirty="0">
                    <a:solidFill>
                      <a:srgbClr val="0231FF"/>
                    </a:solidFill>
                  </a:rPr>
                  <a:t>dividend = divisor * quotient + remainder</a:t>
                </a:r>
              </a:p>
              <a:p>
                <a14:m>
                  <m:oMath xmlns:m="http://schemas.openxmlformats.org/officeDocument/2006/math">
                    <m:nary>
                      <m:naryPr>
                        <m:chr m:val="∑"/>
                        <m:supHide m:val="on"/>
                        <m:ctrlPr>
                          <a:rPr lang="en-US" i="1" dirty="0" smtClean="0">
                            <a:latin typeface="Cambria Math" charset="0"/>
                            <a:ea typeface="Cambria Math" charset="0"/>
                            <a:cs typeface="Cambria Math" charset="0"/>
                          </a:rPr>
                        </m:ctrlPr>
                      </m:naryPr>
                      <m:sub>
                        <m:r>
                          <m:rPr>
                            <m:brk m:alnAt="7"/>
                          </m:rPr>
                          <a:rPr lang="en-US" i="1" dirty="0">
                            <a:latin typeface="Cambria Math" charset="0"/>
                            <a:ea typeface="Cambria Math" charset="0"/>
                            <a:cs typeface="Cambria Math" charset="0"/>
                          </a:rPr>
                          <m:t>𝑞</m:t>
                        </m:r>
                        <m:r>
                          <a:rPr lang="en-US" i="1" dirty="0">
                            <a:latin typeface="Cambria Math" charset="0"/>
                            <a:ea typeface="Cambria Math" charset="0"/>
                            <a:cs typeface="Cambria Math" charset="0"/>
                          </a:rPr>
                          <m:t>, </m:t>
                        </m:r>
                        <m:r>
                          <a:rPr lang="en-US" i="1" dirty="0">
                            <a:latin typeface="Cambria Math" charset="0"/>
                            <a:ea typeface="Cambria Math" charset="0"/>
                            <a:cs typeface="Cambria Math" charset="0"/>
                          </a:rPr>
                          <m:t>𝑟</m:t>
                        </m:r>
                      </m:sub>
                      <m:sup/>
                      <m:e>
                        <m:r>
                          <m:rPr>
                            <m:nor/>
                          </m:rPr>
                          <a:rPr lang="en-US" dirty="0">
                            <a:latin typeface="Cambria Math" charset="0"/>
                            <a:ea typeface="Cambria Math" charset="0"/>
                            <a:cs typeface="Cambria Math" charset="0"/>
                          </a:rPr>
                          <m:t>I</m:t>
                        </m:r>
                        <m:r>
                          <m:rPr>
                            <m:nor/>
                          </m:rPr>
                          <a:rPr lang="en-US" dirty="0">
                            <a:latin typeface="Cambria Math" charset="0"/>
                            <a:ea typeface="Cambria Math" charset="0"/>
                            <a:cs typeface="Cambria Math" charset="0"/>
                          </a:rPr>
                          <m:t>[</m:t>
                        </m:r>
                        <m:r>
                          <m:rPr>
                            <m:nor/>
                          </m:rPr>
                          <a:rPr lang="en-US" b="0" i="0" dirty="0" smtClean="0">
                            <a:latin typeface="Cambria Math" charset="0"/>
                            <a:ea typeface="Cambria Math" charset="0"/>
                            <a:cs typeface="Cambria Math" charset="0"/>
                          </a:rPr>
                          <m:t>op</m:t>
                        </m:r>
                        <m:r>
                          <m:rPr>
                            <m:nor/>
                          </m:rPr>
                          <a:rPr lang="en-US" dirty="0">
                            <a:latin typeface="Cambria Math" charset="0"/>
                            <a:ea typeface="Cambria Math" charset="0"/>
                            <a:cs typeface="Cambria Math" charset="0"/>
                          </a:rPr>
                          <m:t>, </m:t>
                        </m:r>
                        <m:r>
                          <m:rPr>
                            <m:nor/>
                          </m:rPr>
                          <a:rPr lang="en-US" dirty="0">
                            <a:latin typeface="Cambria Math" charset="0"/>
                            <a:ea typeface="Cambria Math" charset="0"/>
                            <a:cs typeface="Cambria Math" charset="0"/>
                          </a:rPr>
                          <m:t>q</m:t>
                        </m:r>
                        <m:r>
                          <m:rPr>
                            <m:nor/>
                          </m:rPr>
                          <a:rPr lang="en-US" dirty="0">
                            <a:latin typeface="Cambria Math" charset="0"/>
                            <a:ea typeface="Cambria Math" charset="0"/>
                            <a:cs typeface="Cambria Math" charset="0"/>
                          </a:rPr>
                          <m:t>, </m:t>
                        </m:r>
                        <m:r>
                          <m:rPr>
                            <m:nor/>
                          </m:rPr>
                          <a:rPr lang="en-US" dirty="0">
                            <a:latin typeface="Cambria Math" charset="0"/>
                            <a:ea typeface="Cambria Math" charset="0"/>
                            <a:cs typeface="Cambria Math" charset="0"/>
                          </a:rPr>
                          <m:t>r</m:t>
                        </m:r>
                        <m:r>
                          <a:rPr lang="en-US" i="1" dirty="0">
                            <a:latin typeface="Cambria Math" charset="0"/>
                            <a:ea typeface="Cambria Math" charset="0"/>
                            <a:cs typeface="Cambria Math" charset="0"/>
                          </a:rPr>
                          <m:t>]</m:t>
                        </m:r>
                      </m:e>
                    </m:nary>
                  </m:oMath>
                </a14:m>
                <a:r>
                  <a:rPr lang="en-US" dirty="0" smtClean="0">
                    <a:latin typeface="Cambria Math" charset="0"/>
                    <a:ea typeface="Cambria Math" charset="0"/>
                    <a:cs typeface="Cambria Math" charset="0"/>
                  </a:rPr>
                  <a:t> </a:t>
                </a:r>
                <a:r>
                  <a:rPr lang="en-US" dirty="0">
                    <a:latin typeface="Cambria Math" charset="0"/>
                    <a:ea typeface="Cambria Math" charset="0"/>
                    <a:cs typeface="Cambria Math" charset="0"/>
                  </a:rPr>
                  <a:t>= </a:t>
                </a:r>
                <a:r>
                  <a:rPr lang="en-US" dirty="0" smtClean="0">
                    <a:latin typeface="Cambria Math" charset="0"/>
                    <a:ea typeface="Cambria Math" charset="0"/>
                    <a:cs typeface="Cambria Math" charset="0"/>
                  </a:rPr>
                  <a:t>1  (for each op)</a:t>
                </a:r>
              </a:p>
              <a:p>
                <a:pPr>
                  <a:buFont typeface="Wingdings" charset="2"/>
                  <a:buChar char="Ø"/>
                </a:pPr>
                <a:r>
                  <a:rPr lang="en-US" sz="3000" dirty="0">
                    <a:solidFill>
                      <a:srgbClr val="0231FF"/>
                    </a:solidFill>
                  </a:rPr>
                  <a:t>q, r are unique</a:t>
                </a:r>
              </a:p>
              <a:p>
                <a14:m>
                  <m:oMath xmlns:m="http://schemas.openxmlformats.org/officeDocument/2006/math">
                    <m:nary>
                      <m:naryPr>
                        <m:chr m:val="∑"/>
                        <m:supHide m:val="on"/>
                        <m:ctrlPr>
                          <a:rPr lang="en-US" i="1" dirty="0" smtClean="0">
                            <a:latin typeface="Cambria Math" charset="0"/>
                            <a:ea typeface="Cambria Math" charset="0"/>
                            <a:cs typeface="Cambria Math" charset="0"/>
                          </a:rPr>
                        </m:ctrlPr>
                      </m:naryPr>
                      <m:sub>
                        <m:r>
                          <m:rPr>
                            <m:brk m:alnAt="7"/>
                          </m:rPr>
                          <a:rPr lang="en-US" i="1" dirty="0">
                            <a:latin typeface="Cambria Math" charset="0"/>
                            <a:ea typeface="Cambria Math" charset="0"/>
                            <a:cs typeface="Cambria Math" charset="0"/>
                          </a:rPr>
                          <m:t>𝑞</m:t>
                        </m:r>
                        <m:r>
                          <a:rPr lang="en-US" i="1" dirty="0">
                            <a:latin typeface="Cambria Math" charset="0"/>
                            <a:ea typeface="Cambria Math" charset="0"/>
                            <a:cs typeface="Cambria Math" charset="0"/>
                          </a:rPr>
                          <m:t>, </m:t>
                        </m:r>
                        <m:r>
                          <a:rPr lang="en-US" b="0" i="1" dirty="0" smtClean="0">
                            <a:latin typeface="Cambria Math" charset="0"/>
                            <a:ea typeface="Cambria Math" charset="0"/>
                            <a:cs typeface="Cambria Math" charset="0"/>
                          </a:rPr>
                          <m:t>𝑜𝑝</m:t>
                        </m:r>
                      </m:sub>
                      <m:sup/>
                      <m:e>
                        <m:r>
                          <m:rPr>
                            <m:nor/>
                          </m:rPr>
                          <a:rPr lang="en-US" b="0" i="0" dirty="0" smtClean="0">
                            <a:latin typeface="Cambria Math" charset="0"/>
                            <a:ea typeface="Cambria Math" charset="0"/>
                            <a:cs typeface="Cambria Math" charset="0"/>
                          </a:rPr>
                          <m:t> </m:t>
                        </m:r>
                        <m:sSub>
                          <m:sSubPr>
                            <m:ctrlPr>
                              <a:rPr lang="en-US" b="0" i="1" dirty="0" smtClean="0">
                                <a:latin typeface="Cambria Math" charset="0"/>
                                <a:ea typeface="Cambria Math" charset="0"/>
                                <a:cs typeface="Cambria Math" charset="0"/>
                              </a:rPr>
                            </m:ctrlPr>
                          </m:sSubPr>
                          <m:e>
                            <m:r>
                              <a:rPr lang="en-US" b="0" i="1" dirty="0" smtClean="0">
                                <a:latin typeface="Cambria Math" charset="0"/>
                                <a:ea typeface="Cambria Math" charset="0"/>
                                <a:cs typeface="Cambria Math" charset="0"/>
                              </a:rPr>
                              <m:t>𝑎</m:t>
                            </m:r>
                          </m:e>
                          <m:sub>
                            <m:r>
                              <a:rPr lang="en-US" b="0" i="1" dirty="0" smtClean="0">
                                <a:latin typeface="Cambria Math" charset="0"/>
                                <a:ea typeface="Cambria Math" charset="0"/>
                                <a:cs typeface="Cambria Math" charset="0"/>
                              </a:rPr>
                              <m:t>𝑜𝑝</m:t>
                            </m:r>
                          </m:sub>
                        </m:sSub>
                        <m:r>
                          <m:rPr>
                            <m:nor/>
                          </m:rPr>
                          <a:rPr lang="en-US" b="0" i="0" dirty="0" smtClean="0">
                            <a:latin typeface="Cambria Math" charset="0"/>
                            <a:ea typeface="Cambria Math" charset="0"/>
                            <a:cs typeface="Cambria Math" charset="0"/>
                          </a:rPr>
                          <m:t>∗ </m:t>
                        </m:r>
                        <m:r>
                          <m:rPr>
                            <m:nor/>
                          </m:rPr>
                          <a:rPr lang="en-US" dirty="0">
                            <a:latin typeface="Cambria Math" charset="0"/>
                            <a:ea typeface="Cambria Math" charset="0"/>
                            <a:cs typeface="Cambria Math" charset="0"/>
                          </a:rPr>
                          <m:t>I</m:t>
                        </m:r>
                        <m:r>
                          <m:rPr>
                            <m:nor/>
                          </m:rPr>
                          <a:rPr lang="en-US" dirty="0">
                            <a:latin typeface="Cambria Math" charset="0"/>
                            <a:ea typeface="Cambria Math" charset="0"/>
                            <a:cs typeface="Cambria Math" charset="0"/>
                          </a:rPr>
                          <m:t>[</m:t>
                        </m:r>
                        <m:r>
                          <m:rPr>
                            <m:nor/>
                          </m:rPr>
                          <a:rPr lang="en-US" b="0" i="0" dirty="0" smtClean="0">
                            <a:latin typeface="Cambria Math" charset="0"/>
                            <a:ea typeface="Cambria Math" charset="0"/>
                            <a:cs typeface="Cambria Math" charset="0"/>
                          </a:rPr>
                          <m:t>op</m:t>
                        </m:r>
                        <m:r>
                          <m:rPr>
                            <m:nor/>
                          </m:rPr>
                          <a:rPr lang="en-US" dirty="0">
                            <a:latin typeface="Cambria Math" charset="0"/>
                            <a:ea typeface="Cambria Math" charset="0"/>
                            <a:cs typeface="Cambria Math" charset="0"/>
                          </a:rPr>
                          <m:t>, </m:t>
                        </m:r>
                        <m:r>
                          <m:rPr>
                            <m:nor/>
                          </m:rPr>
                          <a:rPr lang="en-US" dirty="0">
                            <a:latin typeface="Cambria Math" charset="0"/>
                            <a:ea typeface="Cambria Math" charset="0"/>
                            <a:cs typeface="Cambria Math" charset="0"/>
                          </a:rPr>
                          <m:t>q</m:t>
                        </m:r>
                        <m:r>
                          <m:rPr>
                            <m:nor/>
                          </m:rPr>
                          <a:rPr lang="en-US" dirty="0">
                            <a:latin typeface="Cambria Math" charset="0"/>
                            <a:ea typeface="Cambria Math" charset="0"/>
                            <a:cs typeface="Cambria Math" charset="0"/>
                          </a:rPr>
                          <m:t>, </m:t>
                        </m:r>
                        <m:r>
                          <m:rPr>
                            <m:nor/>
                          </m:rPr>
                          <a:rPr lang="en-US" dirty="0">
                            <a:latin typeface="Cambria Math" charset="0"/>
                            <a:ea typeface="Cambria Math" charset="0"/>
                            <a:cs typeface="Cambria Math" charset="0"/>
                          </a:rPr>
                          <m:t>r</m:t>
                        </m:r>
                        <m:r>
                          <a:rPr lang="en-US" i="1" dirty="0">
                            <a:latin typeface="Cambria Math" charset="0"/>
                            <a:ea typeface="Cambria Math" charset="0"/>
                            <a:cs typeface="Cambria Math" charset="0"/>
                          </a:rPr>
                          <m:t>]</m:t>
                        </m:r>
                      </m:e>
                    </m:nary>
                  </m:oMath>
                </a14:m>
                <a:r>
                  <a:rPr lang="en-US" dirty="0" smtClean="0">
                    <a:latin typeface="Cambria Math" charset="0"/>
                    <a:ea typeface="Cambria Math" charset="0"/>
                    <a:cs typeface="Cambria Math" charset="0"/>
                  </a:rPr>
                  <a:t>&lt;= A  (for each r)</a:t>
                </a:r>
              </a:p>
              <a:p>
                <a:pPr>
                  <a:buFont typeface="Wingdings" charset="2"/>
                  <a:buChar char="Ø"/>
                </a:pPr>
                <a:r>
                  <a:rPr lang="en-US" sz="3000" dirty="0">
                    <a:solidFill>
                      <a:srgbClr val="0231FF"/>
                    </a:solidFill>
                  </a:rPr>
                  <a:t>action </a:t>
                </a:r>
                <a:r>
                  <a:rPr lang="en-US" sz="3000" dirty="0" smtClean="0">
                    <a:solidFill>
                      <a:srgbClr val="0231FF"/>
                    </a:solidFill>
                  </a:rPr>
                  <a:t>constraints are </a:t>
                </a:r>
                <a:r>
                  <a:rPr lang="en-US" sz="3000" dirty="0">
                    <a:solidFill>
                      <a:srgbClr val="0231FF"/>
                    </a:solidFill>
                  </a:rPr>
                  <a:t>not </a:t>
                </a:r>
                <a:r>
                  <a:rPr lang="en-US" sz="3000" dirty="0" smtClean="0">
                    <a:solidFill>
                      <a:srgbClr val="0231FF"/>
                    </a:solidFill>
                  </a:rPr>
                  <a:t>violated (match constraints similar)</a:t>
                </a:r>
                <a:endParaRPr lang="en-US" sz="3000" dirty="0">
                  <a:solidFill>
                    <a:srgbClr val="0231FF"/>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787743" cy="4351338"/>
              </a:xfrm>
              <a:blipFill rotWithShape="0">
                <a:blip r:embed="rId2"/>
                <a:stretch>
                  <a:fillRect l="-1130" t="-2801"/>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47</a:t>
            </a:fld>
            <a:endParaRPr lang="en-US"/>
          </a:p>
        </p:txBody>
      </p:sp>
    </p:spTree>
    <p:extLst>
      <p:ext uri="{BB962C8B-B14F-4D97-AF65-F5344CB8AC3E}">
        <p14:creationId xmlns:p14="http://schemas.microsoft.com/office/powerpoint/2010/main" val="17022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RMT Architecture</a:t>
            </a:r>
            <a:endParaRPr lang="en-US" dirty="0"/>
          </a:p>
        </p:txBody>
      </p:sp>
      <p:sp>
        <p:nvSpPr>
          <p:cNvPr id="3" name="Content Placeholder 2"/>
          <p:cNvSpPr>
            <a:spLocks noGrp="1"/>
          </p:cNvSpPr>
          <p:nvPr>
            <p:ph idx="1"/>
          </p:nvPr>
        </p:nvSpPr>
        <p:spPr>
          <a:xfrm>
            <a:off x="812073" y="1576388"/>
            <a:ext cx="11244945" cy="4486275"/>
          </a:xfrm>
        </p:spPr>
        <p:txBody>
          <a:bodyPr/>
          <a:lstStyle/>
          <a:p>
            <a:pPr marL="514350" indent="-514350">
              <a:buFont typeface="+mj-lt"/>
              <a:buAutoNum type="arabicPeriod" startAt="2"/>
            </a:pPr>
            <a:r>
              <a:rPr lang="en-US" dirty="0" smtClean="0"/>
              <a:t>Forces rigid order on operations: </a:t>
            </a:r>
            <a:r>
              <a:rPr lang="en-US" sz="2600" dirty="0" err="1" smtClean="0">
                <a:solidFill>
                  <a:srgbClr val="0231FF"/>
                </a:solidFill>
              </a:rPr>
              <a:t>match→action→match→action</a:t>
            </a:r>
            <a:r>
              <a:rPr lang="en-US" sz="2600" dirty="0" smtClean="0">
                <a:solidFill>
                  <a:srgbClr val="0231FF"/>
                </a:solidFill>
              </a:rPr>
              <a:t>→</a:t>
            </a:r>
            <a:r>
              <a:rPr lang="mr-IN" sz="2600" dirty="0" smtClean="0">
                <a:solidFill>
                  <a:srgbClr val="0231FF"/>
                </a:solidFill>
              </a:rPr>
              <a:t>…</a:t>
            </a:r>
            <a:endParaRPr lang="en-US" sz="2600" dirty="0"/>
          </a:p>
          <a:p>
            <a:pPr lvl="1">
              <a:buFont typeface="Wingdings" charset="2"/>
              <a:buChar char="Ø"/>
            </a:pPr>
            <a:r>
              <a:rPr lang="en-US" dirty="0" smtClean="0"/>
              <a:t> Wastes resources for “imbalanced”</a:t>
            </a:r>
            <a:r>
              <a:rPr lang="en-US" i="1" dirty="0" smtClean="0"/>
              <a:t> </a:t>
            </a:r>
            <a:r>
              <a:rPr lang="en-US" dirty="0" smtClean="0"/>
              <a:t>programs</a:t>
            </a:r>
          </a:p>
          <a:p>
            <a:pPr lvl="1">
              <a:buFont typeface="Wingdings" charset="2"/>
              <a:buChar char="Ø"/>
            </a:pPr>
            <a:endParaRPr lang="en-US" sz="100" dirty="0">
              <a:solidFill>
                <a:srgbClr val="C00000"/>
              </a:solidFill>
            </a:endParaRPr>
          </a:p>
          <a:p>
            <a:pPr marL="0" indent="0">
              <a:buNone/>
            </a:pPr>
            <a:r>
              <a:rPr lang="en-US" dirty="0" smtClean="0">
                <a:solidFill>
                  <a:srgbClr val="C00000"/>
                </a:solidFill>
              </a:rPr>
              <a:t>Example</a:t>
            </a:r>
            <a:r>
              <a:rPr lang="en-US" dirty="0">
                <a:solidFill>
                  <a:srgbClr val="C00000"/>
                </a:solidFill>
              </a:rPr>
              <a:t>: </a:t>
            </a:r>
            <a:r>
              <a:rPr lang="en-US" dirty="0" smtClean="0"/>
              <a:t>Tables without a match (default action)</a:t>
            </a:r>
            <a:endParaRPr lang="en-US" dirty="0"/>
          </a:p>
          <a:p>
            <a:pPr lvl="1">
              <a:buFont typeface="Wingdings" charset="2"/>
              <a:buChar char="Ø"/>
            </a:pPr>
            <a:endParaRPr lang="en-US" dirty="0"/>
          </a:p>
        </p:txBody>
      </p:sp>
      <p:grpSp>
        <p:nvGrpSpPr>
          <p:cNvPr id="89" name="Group 88"/>
          <p:cNvGrpSpPr/>
          <p:nvPr/>
        </p:nvGrpSpPr>
        <p:grpSpPr>
          <a:xfrm>
            <a:off x="748811" y="3312029"/>
            <a:ext cx="10903439" cy="2866701"/>
            <a:chOff x="698707" y="1817841"/>
            <a:chExt cx="10953823" cy="2217588"/>
          </a:xfrm>
        </p:grpSpPr>
        <p:grpSp>
          <p:nvGrpSpPr>
            <p:cNvPr id="90" name="Group 42"/>
            <p:cNvGrpSpPr/>
            <p:nvPr/>
          </p:nvGrpSpPr>
          <p:grpSpPr>
            <a:xfrm>
              <a:off x="1215386" y="2454936"/>
              <a:ext cx="9865364" cy="929931"/>
              <a:chOff x="1707458" y="1778000"/>
              <a:chExt cx="4254836" cy="1181787"/>
            </a:xfrm>
          </p:grpSpPr>
          <p:cxnSp>
            <p:nvCxnSpPr>
              <p:cNvPr id="152" name="Straight Arrow Connector 151"/>
              <p:cNvCxnSpPr/>
              <p:nvPr/>
            </p:nvCxnSpPr>
            <p:spPr>
              <a:xfrm>
                <a:off x="1707458" y="177800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1707458" y="190581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1707458" y="203363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a:off x="1707458" y="216145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a:off x="1707458" y="228927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a:off x="1707458" y="241709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a:off x="1707458" y="254490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1707458" y="267272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a:off x="1707458" y="280054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a:off x="1707458" y="292836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8073827" y="2196975"/>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8073827" y="3670720"/>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8073827" y="2721124"/>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8073827" y="3131923"/>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1569186"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96" name="Rectangle 95"/>
            <p:cNvSpPr/>
            <p:nvPr/>
          </p:nvSpPr>
          <p:spPr>
            <a:xfrm>
              <a:off x="1578351"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97" name="TextBox 96"/>
            <p:cNvSpPr txBox="1"/>
            <p:nvPr/>
          </p:nvSpPr>
          <p:spPr>
            <a:xfrm>
              <a:off x="2077326" y="1839735"/>
              <a:ext cx="871554" cy="285703"/>
            </a:xfrm>
            <a:prstGeom prst="rect">
              <a:avLst/>
            </a:prstGeom>
            <a:noFill/>
          </p:spPr>
          <p:txBody>
            <a:bodyPr wrap="none" rtlCol="0">
              <a:spAutoFit/>
            </a:bodyPr>
            <a:lstStyle/>
            <a:p>
              <a:r>
                <a:rPr lang="en-US" dirty="0" smtClean="0">
                  <a:latin typeface="Seravek"/>
                  <a:cs typeface="Seravek"/>
                </a:rPr>
                <a:t>Stage 1</a:t>
              </a:r>
              <a:endParaRPr lang="en-US" dirty="0">
                <a:latin typeface="Seravek"/>
                <a:cs typeface="Seravek"/>
              </a:endParaRPr>
            </a:p>
          </p:txBody>
        </p:sp>
        <p:sp>
          <p:nvSpPr>
            <p:cNvPr id="98" name="Rectangle 97"/>
            <p:cNvSpPr/>
            <p:nvPr/>
          </p:nvSpPr>
          <p:spPr>
            <a:xfrm>
              <a:off x="3873560"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99" name="Rectangle 98"/>
            <p:cNvSpPr/>
            <p:nvPr/>
          </p:nvSpPr>
          <p:spPr>
            <a:xfrm>
              <a:off x="3882724"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00" name="TextBox 99"/>
            <p:cNvSpPr txBox="1"/>
            <p:nvPr/>
          </p:nvSpPr>
          <p:spPr>
            <a:xfrm>
              <a:off x="4336969" y="1817841"/>
              <a:ext cx="898932" cy="285703"/>
            </a:xfrm>
            <a:prstGeom prst="rect">
              <a:avLst/>
            </a:prstGeom>
            <a:noFill/>
          </p:spPr>
          <p:txBody>
            <a:bodyPr wrap="none" rtlCol="0">
              <a:spAutoFit/>
            </a:bodyPr>
            <a:lstStyle/>
            <a:p>
              <a:r>
                <a:rPr lang="en-US" dirty="0" smtClean="0">
                  <a:latin typeface="Seravek"/>
                  <a:cs typeface="Seravek"/>
                </a:rPr>
                <a:t>Stage 2</a:t>
              </a:r>
              <a:endParaRPr lang="en-US" dirty="0">
                <a:latin typeface="Seravek"/>
                <a:cs typeface="Seravek"/>
              </a:endParaRPr>
            </a:p>
          </p:txBody>
        </p:sp>
        <p:sp>
          <p:nvSpPr>
            <p:cNvPr id="101" name="Rectangle 100"/>
            <p:cNvSpPr/>
            <p:nvPr/>
          </p:nvSpPr>
          <p:spPr>
            <a:xfrm>
              <a:off x="6247051"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02" name="Rectangle 101"/>
            <p:cNvSpPr/>
            <p:nvPr/>
          </p:nvSpPr>
          <p:spPr>
            <a:xfrm>
              <a:off x="6249866"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03" name="TextBox 102"/>
            <p:cNvSpPr txBox="1"/>
            <p:nvPr/>
          </p:nvSpPr>
          <p:spPr>
            <a:xfrm>
              <a:off x="6703927" y="1822648"/>
              <a:ext cx="902153" cy="285703"/>
            </a:xfrm>
            <a:prstGeom prst="rect">
              <a:avLst/>
            </a:prstGeom>
            <a:noFill/>
          </p:spPr>
          <p:txBody>
            <a:bodyPr wrap="none" rtlCol="0">
              <a:spAutoFit/>
            </a:bodyPr>
            <a:lstStyle/>
            <a:p>
              <a:r>
                <a:rPr lang="en-US" dirty="0" smtClean="0">
                  <a:latin typeface="Seravek"/>
                  <a:cs typeface="Seravek"/>
                </a:rPr>
                <a:t>Stage 3</a:t>
              </a:r>
              <a:endParaRPr lang="en-US" dirty="0">
                <a:latin typeface="Seravek"/>
                <a:cs typeface="Seravek"/>
              </a:endParaRPr>
            </a:p>
          </p:txBody>
        </p:sp>
        <p:grpSp>
          <p:nvGrpSpPr>
            <p:cNvPr id="104" name="Group 103"/>
            <p:cNvGrpSpPr/>
            <p:nvPr/>
          </p:nvGrpSpPr>
          <p:grpSpPr>
            <a:xfrm>
              <a:off x="1722811" y="2155992"/>
              <a:ext cx="1359183" cy="1476186"/>
              <a:chOff x="2100666" y="2399016"/>
              <a:chExt cx="1613266" cy="1946882"/>
            </a:xfrm>
          </p:grpSpPr>
          <p:grpSp>
            <p:nvGrpSpPr>
              <p:cNvPr id="146" name="Group 145"/>
              <p:cNvGrpSpPr/>
              <p:nvPr/>
            </p:nvGrpSpPr>
            <p:grpSpPr>
              <a:xfrm>
                <a:off x="2100666" y="2410641"/>
                <a:ext cx="1065615" cy="1928067"/>
                <a:chOff x="2162575" y="3232150"/>
                <a:chExt cx="1042315" cy="2241548"/>
              </a:xfrm>
            </p:grpSpPr>
            <p:cxnSp>
              <p:nvCxnSpPr>
                <p:cNvPr id="150" name="Straight Arrow Connector 149"/>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47" name="Group 146"/>
              <p:cNvGrpSpPr/>
              <p:nvPr/>
            </p:nvGrpSpPr>
            <p:grpSpPr>
              <a:xfrm>
                <a:off x="3160550" y="2399016"/>
                <a:ext cx="553382" cy="1946882"/>
                <a:chOff x="3431559" y="4468475"/>
                <a:chExt cx="553382" cy="1946882"/>
              </a:xfrm>
            </p:grpSpPr>
            <p:sp>
              <p:nvSpPr>
                <p:cNvPr id="148" name="Trapezoid 147"/>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49" name="TextBox 148"/>
                <p:cNvSpPr txBox="1"/>
                <p:nvPr/>
              </p:nvSpPr>
              <p:spPr>
                <a:xfrm rot="16200000">
                  <a:off x="3011217" y="5160711"/>
                  <a:ext cx="1379854"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05" name="Group 104"/>
            <p:cNvGrpSpPr/>
            <p:nvPr/>
          </p:nvGrpSpPr>
          <p:grpSpPr>
            <a:xfrm>
              <a:off x="4053314" y="2150541"/>
              <a:ext cx="1359183" cy="1476186"/>
              <a:chOff x="2100666" y="2399016"/>
              <a:chExt cx="1613266" cy="1946882"/>
            </a:xfrm>
          </p:grpSpPr>
          <p:grpSp>
            <p:nvGrpSpPr>
              <p:cNvPr id="140" name="Group 139"/>
              <p:cNvGrpSpPr/>
              <p:nvPr/>
            </p:nvGrpSpPr>
            <p:grpSpPr>
              <a:xfrm>
                <a:off x="2100666" y="2410641"/>
                <a:ext cx="1065615" cy="1928067"/>
                <a:chOff x="2162575" y="3232150"/>
                <a:chExt cx="1042315" cy="2241548"/>
              </a:xfrm>
            </p:grpSpPr>
            <p:cxnSp>
              <p:nvCxnSpPr>
                <p:cNvPr id="144" name="Straight Arrow Connector 143"/>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41" name="Group 140"/>
              <p:cNvGrpSpPr/>
              <p:nvPr/>
            </p:nvGrpSpPr>
            <p:grpSpPr>
              <a:xfrm>
                <a:off x="3160550" y="2399016"/>
                <a:ext cx="553382" cy="1946882"/>
                <a:chOff x="3431559" y="4468475"/>
                <a:chExt cx="553382" cy="1946882"/>
              </a:xfrm>
            </p:grpSpPr>
            <p:sp>
              <p:nvSpPr>
                <p:cNvPr id="142" name="Trapezoid 141"/>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43" name="TextBox 142"/>
                <p:cNvSpPr txBox="1"/>
                <p:nvPr/>
              </p:nvSpPr>
              <p:spPr>
                <a:xfrm rot="16200000">
                  <a:off x="3023928" y="5148000"/>
                  <a:ext cx="1354432"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06" name="Group 105"/>
            <p:cNvGrpSpPr/>
            <p:nvPr/>
          </p:nvGrpSpPr>
          <p:grpSpPr>
            <a:xfrm>
              <a:off x="6413047" y="2150541"/>
              <a:ext cx="1359183" cy="1476186"/>
              <a:chOff x="2100666" y="2399016"/>
              <a:chExt cx="1613266" cy="1946882"/>
            </a:xfrm>
          </p:grpSpPr>
          <p:grpSp>
            <p:nvGrpSpPr>
              <p:cNvPr id="134" name="Group 133"/>
              <p:cNvGrpSpPr/>
              <p:nvPr/>
            </p:nvGrpSpPr>
            <p:grpSpPr>
              <a:xfrm>
                <a:off x="2100666" y="2410641"/>
                <a:ext cx="1065615" cy="1928067"/>
                <a:chOff x="2162575" y="3232150"/>
                <a:chExt cx="1042315" cy="2241548"/>
              </a:xfrm>
            </p:grpSpPr>
            <p:cxnSp>
              <p:nvCxnSpPr>
                <p:cNvPr id="138" name="Straight Arrow Connector 13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35" name="Group 134"/>
              <p:cNvGrpSpPr/>
              <p:nvPr/>
            </p:nvGrpSpPr>
            <p:grpSpPr>
              <a:xfrm>
                <a:off x="3160550" y="2399016"/>
                <a:ext cx="553382" cy="1946882"/>
                <a:chOff x="3431559" y="4468475"/>
                <a:chExt cx="553382" cy="1946882"/>
              </a:xfrm>
            </p:grpSpPr>
            <p:sp>
              <p:nvSpPr>
                <p:cNvPr id="136" name="Trapezoid 135"/>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37" name="TextBox 136"/>
                <p:cNvSpPr txBox="1"/>
                <p:nvPr/>
              </p:nvSpPr>
              <p:spPr>
                <a:xfrm rot="16200000">
                  <a:off x="3007622" y="5164305"/>
                  <a:ext cx="1387044"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07" name="Right Arrow 106"/>
            <p:cNvSpPr/>
            <p:nvPr/>
          </p:nvSpPr>
          <p:spPr>
            <a:xfrm>
              <a:off x="11189293" y="2737133"/>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000">
                <a:latin typeface="Seravek"/>
                <a:cs typeface="Seravek"/>
              </a:endParaRPr>
            </a:p>
          </p:txBody>
        </p:sp>
        <p:sp>
          <p:nvSpPr>
            <p:cNvPr id="111" name="Right Arrow 110"/>
            <p:cNvSpPr/>
            <p:nvPr/>
          </p:nvSpPr>
          <p:spPr>
            <a:xfrm>
              <a:off x="698707" y="2736538"/>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000">
                <a:latin typeface="Seravek"/>
                <a:cs typeface="Seravek"/>
              </a:endParaRPr>
            </a:p>
          </p:txBody>
        </p:sp>
        <p:sp>
          <p:nvSpPr>
            <p:cNvPr id="112" name="Rectangle 111"/>
            <p:cNvSpPr/>
            <p:nvPr/>
          </p:nvSpPr>
          <p:spPr>
            <a:xfrm>
              <a:off x="9033555" y="1832737"/>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13" name="Rectangle 112"/>
            <p:cNvSpPr/>
            <p:nvPr/>
          </p:nvSpPr>
          <p:spPr>
            <a:xfrm>
              <a:off x="9036370" y="1835055"/>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14" name="TextBox 113"/>
            <p:cNvSpPr txBox="1"/>
            <p:nvPr/>
          </p:nvSpPr>
          <p:spPr>
            <a:xfrm>
              <a:off x="9502735" y="1820811"/>
              <a:ext cx="953686" cy="285703"/>
            </a:xfrm>
            <a:prstGeom prst="rect">
              <a:avLst/>
            </a:prstGeom>
            <a:noFill/>
          </p:spPr>
          <p:txBody>
            <a:bodyPr wrap="none" rtlCol="0">
              <a:spAutoFit/>
            </a:bodyPr>
            <a:lstStyle/>
            <a:p>
              <a:r>
                <a:rPr lang="en-US" dirty="0" smtClean="0">
                  <a:latin typeface="Seravek"/>
                  <a:cs typeface="Seravek"/>
                </a:rPr>
                <a:t>Stage </a:t>
              </a:r>
              <a:r>
                <a:rPr lang="en-US" dirty="0">
                  <a:latin typeface="Seravek"/>
                  <a:cs typeface="Seravek"/>
                </a:rPr>
                <a:t>N</a:t>
              </a:r>
            </a:p>
          </p:txBody>
        </p:sp>
        <p:grpSp>
          <p:nvGrpSpPr>
            <p:cNvPr id="115" name="Group 114"/>
            <p:cNvGrpSpPr/>
            <p:nvPr/>
          </p:nvGrpSpPr>
          <p:grpSpPr>
            <a:xfrm>
              <a:off x="9199551" y="2160070"/>
              <a:ext cx="1359183" cy="1476186"/>
              <a:chOff x="2100666" y="2399016"/>
              <a:chExt cx="1613266" cy="1946882"/>
            </a:xfrm>
          </p:grpSpPr>
          <p:grpSp>
            <p:nvGrpSpPr>
              <p:cNvPr id="122" name="Group 121"/>
              <p:cNvGrpSpPr/>
              <p:nvPr/>
            </p:nvGrpSpPr>
            <p:grpSpPr>
              <a:xfrm>
                <a:off x="2100666" y="2410641"/>
                <a:ext cx="1065615" cy="1928067"/>
                <a:chOff x="2162575" y="3232150"/>
                <a:chExt cx="1042315" cy="2241548"/>
              </a:xfrm>
            </p:grpSpPr>
            <p:cxnSp>
              <p:nvCxnSpPr>
                <p:cNvPr id="126" name="Straight Arrow Connector 125"/>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23" name="Group 122"/>
              <p:cNvGrpSpPr/>
              <p:nvPr/>
            </p:nvGrpSpPr>
            <p:grpSpPr>
              <a:xfrm>
                <a:off x="3160550" y="2399016"/>
                <a:ext cx="553382" cy="1946882"/>
                <a:chOff x="3431559" y="4468475"/>
                <a:chExt cx="553382" cy="1946882"/>
              </a:xfrm>
            </p:grpSpPr>
            <p:sp>
              <p:nvSpPr>
                <p:cNvPr id="124" name="Trapezoid 123"/>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25" name="TextBox 124"/>
                <p:cNvSpPr txBox="1"/>
                <p:nvPr/>
              </p:nvSpPr>
              <p:spPr>
                <a:xfrm rot="16200000">
                  <a:off x="3030212" y="5141716"/>
                  <a:ext cx="1341864" cy="477100"/>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cxnSp>
          <p:nvCxnSpPr>
            <p:cNvPr id="118" name="Straight Connector 117"/>
            <p:cNvCxnSpPr/>
            <p:nvPr/>
          </p:nvCxnSpPr>
          <p:spPr>
            <a:xfrm>
              <a:off x="8210550" y="3680813"/>
              <a:ext cx="575193"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8210550" y="2196975"/>
              <a:ext cx="549793"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4626855" y="5678553"/>
            <a:ext cx="1152127"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smtClean="0">
                <a:latin typeface="Seravek" charset="0"/>
                <a:ea typeface="Seravek" charset="0"/>
                <a:cs typeface="Seravek" charset="0"/>
              </a:rPr>
              <a:t>Default action</a:t>
            </a:r>
            <a:endParaRPr lang="en-US" sz="2000">
              <a:latin typeface="Seravek" charset="0"/>
              <a:ea typeface="Seravek" charset="0"/>
              <a:cs typeface="Seravek" charset="0"/>
            </a:endParaRPr>
          </a:p>
        </p:txBody>
      </p:sp>
      <p:grpSp>
        <p:nvGrpSpPr>
          <p:cNvPr id="165" name="Group 164"/>
          <p:cNvGrpSpPr/>
          <p:nvPr/>
        </p:nvGrpSpPr>
        <p:grpSpPr>
          <a:xfrm>
            <a:off x="4005022" y="3825053"/>
            <a:ext cx="644624" cy="1748502"/>
            <a:chOff x="3978896" y="3681360"/>
            <a:chExt cx="644624" cy="2048864"/>
          </a:xfrm>
        </p:grpSpPr>
        <p:cxnSp>
          <p:nvCxnSpPr>
            <p:cNvPr id="85" name="Straight Connector 84"/>
            <p:cNvCxnSpPr/>
            <p:nvPr/>
          </p:nvCxnSpPr>
          <p:spPr>
            <a:xfrm flipH="1">
              <a:off x="3981831" y="3681360"/>
              <a:ext cx="641689" cy="203895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978896" y="3691270"/>
              <a:ext cx="641689" cy="203895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48</a:t>
            </a:fld>
            <a:endParaRPr lang="en-US"/>
          </a:p>
        </p:txBody>
      </p:sp>
    </p:spTree>
    <p:extLst>
      <p:ext uri="{BB962C8B-B14F-4D97-AF65-F5344CB8AC3E}">
        <p14:creationId xmlns:p14="http://schemas.microsoft.com/office/powerpoint/2010/main" val="96583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p:cNvGrpSpPr/>
          <p:nvPr/>
        </p:nvGrpSpPr>
        <p:grpSpPr>
          <a:xfrm>
            <a:off x="10823156" y="2313039"/>
            <a:ext cx="424928" cy="1177626"/>
            <a:chOff x="6749312" y="3009900"/>
            <a:chExt cx="527796" cy="1790700"/>
          </a:xfrm>
        </p:grpSpPr>
        <p:grpSp>
          <p:nvGrpSpPr>
            <p:cNvPr id="180" name="Group 65"/>
            <p:cNvGrpSpPr/>
            <p:nvPr/>
          </p:nvGrpSpPr>
          <p:grpSpPr>
            <a:xfrm>
              <a:off x="6749319" y="3009900"/>
              <a:ext cx="527789" cy="298464"/>
              <a:chOff x="7660968" y="1751777"/>
              <a:chExt cx="1040580" cy="450645"/>
            </a:xfrm>
          </p:grpSpPr>
          <p:sp>
            <p:nvSpPr>
              <p:cNvPr id="193" name="Freeform 192"/>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4" name="Straight Connector 193"/>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70"/>
            <p:cNvGrpSpPr/>
            <p:nvPr/>
          </p:nvGrpSpPr>
          <p:grpSpPr>
            <a:xfrm>
              <a:off x="6749312" y="3511536"/>
              <a:ext cx="527788" cy="298464"/>
              <a:chOff x="7660968" y="1751777"/>
              <a:chExt cx="1040580" cy="450645"/>
            </a:xfrm>
          </p:grpSpPr>
          <p:sp>
            <p:nvSpPr>
              <p:cNvPr id="190" name="Freeform 18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1" name="Straight Connector 19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2" name="Group 65"/>
            <p:cNvGrpSpPr/>
            <p:nvPr/>
          </p:nvGrpSpPr>
          <p:grpSpPr>
            <a:xfrm>
              <a:off x="6749312" y="4006836"/>
              <a:ext cx="527788" cy="298464"/>
              <a:chOff x="7660968" y="1751777"/>
              <a:chExt cx="1040580" cy="450645"/>
            </a:xfrm>
          </p:grpSpPr>
          <p:sp>
            <p:nvSpPr>
              <p:cNvPr id="187" name="Freeform 186"/>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8" name="Straight Connector 187"/>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3" name="Group 70"/>
            <p:cNvGrpSpPr/>
            <p:nvPr/>
          </p:nvGrpSpPr>
          <p:grpSpPr>
            <a:xfrm>
              <a:off x="6749312" y="4502136"/>
              <a:ext cx="527788" cy="298464"/>
              <a:chOff x="7660968" y="1751777"/>
              <a:chExt cx="1040580" cy="450645"/>
            </a:xfrm>
          </p:grpSpPr>
          <p:sp>
            <p:nvSpPr>
              <p:cNvPr id="184" name="Freeform 18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5" name="Straight Connector 18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 name="Group 2"/>
          <p:cNvGrpSpPr/>
          <p:nvPr/>
        </p:nvGrpSpPr>
        <p:grpSpPr>
          <a:xfrm>
            <a:off x="673198" y="1872498"/>
            <a:ext cx="9922824" cy="1849550"/>
            <a:chOff x="673198" y="1347660"/>
            <a:chExt cx="9922824" cy="3289654"/>
          </a:xfrm>
        </p:grpSpPr>
        <p:grpSp>
          <p:nvGrpSpPr>
            <p:cNvPr id="20" name="Group 19"/>
            <p:cNvGrpSpPr/>
            <p:nvPr/>
          </p:nvGrpSpPr>
          <p:grpSpPr>
            <a:xfrm>
              <a:off x="673198" y="1347660"/>
              <a:ext cx="9399716" cy="3289654"/>
              <a:chOff x="673198" y="1322783"/>
              <a:chExt cx="9465943" cy="3681035"/>
            </a:xfrm>
          </p:grpSpPr>
          <p:grpSp>
            <p:nvGrpSpPr>
              <p:cNvPr id="6" name="Group 42"/>
              <p:cNvGrpSpPr/>
              <p:nvPr/>
            </p:nvGrpSpPr>
            <p:grpSpPr>
              <a:xfrm>
                <a:off x="1219205" y="2741324"/>
                <a:ext cx="8919936" cy="1226449"/>
                <a:chOff x="1707458" y="1778000"/>
                <a:chExt cx="4254836" cy="1181787"/>
              </a:xfrm>
            </p:grpSpPr>
            <p:cxnSp>
              <p:nvCxnSpPr>
                <p:cNvPr id="115" name="Straight Arrow Connector 114"/>
                <p:cNvCxnSpPr/>
                <p:nvPr/>
              </p:nvCxnSpPr>
              <p:spPr>
                <a:xfrm>
                  <a:off x="1707458" y="177800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1707458" y="190581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707458" y="203363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1707458" y="216145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1707458" y="228927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1707458" y="241709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707458" y="254490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1707458" y="267272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707458" y="280054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1707458" y="292836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9" name="Straight Connector 8"/>
              <p:cNvCxnSpPr/>
              <p:nvPr/>
            </p:nvCxnSpPr>
            <p:spPr>
              <a:xfrm>
                <a:off x="9359747" y="2401110"/>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359747" y="4344773"/>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359747" y="3092389"/>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359747" y="3634175"/>
                <a:ext cx="738480"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649957" y="2330407"/>
                <a:ext cx="802569" cy="2233337"/>
                <a:chOff x="8546380" y="1979287"/>
                <a:chExt cx="584011" cy="2165502"/>
              </a:xfrm>
            </p:grpSpPr>
            <p:cxnSp>
              <p:nvCxnSpPr>
                <p:cNvPr id="112" name="Straight Connector 111"/>
                <p:cNvCxnSpPr/>
                <p:nvPr/>
              </p:nvCxnSpPr>
              <p:spPr>
                <a:xfrm>
                  <a:off x="8546380" y="1979287"/>
                  <a:ext cx="584011"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546380" y="4144789"/>
                  <a:ext cx="584011"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grpSp>
          <p:sp>
            <p:nvSpPr>
              <p:cNvPr id="8" name="Rectangle 7"/>
              <p:cNvSpPr/>
              <p:nvPr/>
            </p:nvSpPr>
            <p:spPr>
              <a:xfrm>
                <a:off x="1639144"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82" name="Rectangle 81"/>
              <p:cNvSpPr/>
              <p:nvPr/>
            </p:nvSpPr>
            <p:spPr>
              <a:xfrm>
                <a:off x="1650022"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81" name="TextBox 80"/>
              <p:cNvSpPr txBox="1"/>
              <p:nvPr/>
            </p:nvSpPr>
            <p:spPr>
              <a:xfrm>
                <a:off x="2227131" y="1322789"/>
                <a:ext cx="873657" cy="735057"/>
              </a:xfrm>
              <a:prstGeom prst="rect">
                <a:avLst/>
              </a:prstGeom>
              <a:noFill/>
            </p:spPr>
            <p:txBody>
              <a:bodyPr wrap="none" rtlCol="0">
                <a:spAutoFit/>
              </a:bodyPr>
              <a:lstStyle/>
              <a:p>
                <a:r>
                  <a:rPr lang="en-US" dirty="0" smtClean="0">
                    <a:latin typeface="Seravek"/>
                    <a:cs typeface="Seravek"/>
                  </a:rPr>
                  <a:t>Stage 1</a:t>
                </a:r>
                <a:endParaRPr lang="en-US" dirty="0">
                  <a:latin typeface="Seravek"/>
                  <a:cs typeface="Seravek"/>
                </a:endParaRPr>
              </a:p>
            </p:txBody>
          </p:sp>
          <p:sp>
            <p:nvSpPr>
              <p:cNvPr id="128" name="Rectangle 127"/>
              <p:cNvSpPr/>
              <p:nvPr/>
            </p:nvSpPr>
            <p:spPr>
              <a:xfrm>
                <a:off x="4374292"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29" name="Rectangle 128"/>
              <p:cNvSpPr/>
              <p:nvPr/>
            </p:nvSpPr>
            <p:spPr>
              <a:xfrm>
                <a:off x="4385169"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32" name="TextBox 131"/>
              <p:cNvSpPr txBox="1"/>
              <p:nvPr/>
            </p:nvSpPr>
            <p:spPr>
              <a:xfrm>
                <a:off x="4903472" y="1322785"/>
                <a:ext cx="901101" cy="735057"/>
              </a:xfrm>
              <a:prstGeom prst="rect">
                <a:avLst/>
              </a:prstGeom>
              <a:noFill/>
            </p:spPr>
            <p:txBody>
              <a:bodyPr wrap="none" rtlCol="0">
                <a:spAutoFit/>
              </a:bodyPr>
              <a:lstStyle/>
              <a:p>
                <a:r>
                  <a:rPr lang="en-US" dirty="0" smtClean="0">
                    <a:latin typeface="Seravek"/>
                    <a:cs typeface="Seravek"/>
                  </a:rPr>
                  <a:t>Stage 2</a:t>
                </a:r>
                <a:endParaRPr lang="en-US" dirty="0">
                  <a:latin typeface="Seravek"/>
                  <a:cs typeface="Seravek"/>
                </a:endParaRPr>
              </a:p>
            </p:txBody>
          </p:sp>
          <p:sp>
            <p:nvSpPr>
              <p:cNvPr id="158" name="Rectangle 157"/>
              <p:cNvSpPr/>
              <p:nvPr/>
            </p:nvSpPr>
            <p:spPr>
              <a:xfrm>
                <a:off x="7568330" y="1908163"/>
                <a:ext cx="2037584" cy="290504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59" name="Rectangle 158"/>
              <p:cNvSpPr/>
              <p:nvPr/>
            </p:nvSpPr>
            <p:spPr>
              <a:xfrm>
                <a:off x="7579208" y="1911221"/>
                <a:ext cx="2030266" cy="2899395"/>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62" name="TextBox 161"/>
              <p:cNvSpPr txBox="1"/>
              <p:nvPr/>
            </p:nvSpPr>
            <p:spPr>
              <a:xfrm>
                <a:off x="8072227" y="1322783"/>
                <a:ext cx="955987" cy="735057"/>
              </a:xfrm>
              <a:prstGeom prst="rect">
                <a:avLst/>
              </a:prstGeom>
              <a:noFill/>
            </p:spPr>
            <p:txBody>
              <a:bodyPr wrap="none" rtlCol="0">
                <a:spAutoFit/>
              </a:bodyPr>
              <a:lstStyle/>
              <a:p>
                <a:r>
                  <a:rPr lang="en-US" dirty="0" smtClean="0">
                    <a:latin typeface="Seravek"/>
                    <a:cs typeface="Seravek"/>
                  </a:rPr>
                  <a:t>Stage </a:t>
                </a:r>
                <a:r>
                  <a:rPr lang="en-US" dirty="0">
                    <a:latin typeface="Seravek"/>
                    <a:cs typeface="Seravek"/>
                  </a:rPr>
                  <a:t>N</a:t>
                </a:r>
              </a:p>
            </p:txBody>
          </p:sp>
          <p:sp>
            <p:nvSpPr>
              <p:cNvPr id="125" name="Rectangle 124"/>
              <p:cNvSpPr/>
              <p:nvPr/>
            </p:nvSpPr>
            <p:spPr>
              <a:xfrm>
                <a:off x="673198" y="1794232"/>
                <a:ext cx="547372" cy="3209586"/>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smtClean="0">
                    <a:latin typeface="Seravek"/>
                    <a:cs typeface="Seravek"/>
                  </a:rPr>
                  <a:t>Parser</a:t>
                </a:r>
                <a:endParaRPr lang="en-US" sz="1600" dirty="0">
                  <a:latin typeface="Seravek"/>
                  <a:cs typeface="Seravek"/>
                </a:endParaRPr>
              </a:p>
            </p:txBody>
          </p:sp>
          <p:grpSp>
            <p:nvGrpSpPr>
              <p:cNvPr id="19" name="Group 18"/>
              <p:cNvGrpSpPr/>
              <p:nvPr/>
            </p:nvGrpSpPr>
            <p:grpSpPr>
              <a:xfrm>
                <a:off x="1821487" y="2067953"/>
                <a:ext cx="1613266" cy="2225988"/>
                <a:chOff x="2100666" y="2119910"/>
                <a:chExt cx="1613266" cy="2225988"/>
              </a:xfrm>
            </p:grpSpPr>
            <p:grpSp>
              <p:nvGrpSpPr>
                <p:cNvPr id="64" name="Group 63"/>
                <p:cNvGrpSpPr/>
                <p:nvPr/>
              </p:nvGrpSpPr>
              <p:grpSpPr>
                <a:xfrm>
                  <a:off x="2100666" y="2410641"/>
                  <a:ext cx="1065615" cy="1928067"/>
                  <a:chOff x="2162575" y="3232150"/>
                  <a:chExt cx="1042315" cy="2241548"/>
                </a:xfrm>
              </p:grpSpPr>
              <p:cxnSp>
                <p:nvCxnSpPr>
                  <p:cNvPr id="288" name="Straight Arrow Connector 28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5" name="Rectangle 304"/>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3" name="Group 12"/>
                <p:cNvGrpSpPr/>
                <p:nvPr/>
              </p:nvGrpSpPr>
              <p:grpSpPr>
                <a:xfrm>
                  <a:off x="3160550" y="2119910"/>
                  <a:ext cx="553382" cy="2225988"/>
                  <a:chOff x="3431559" y="4189369"/>
                  <a:chExt cx="553382" cy="2225988"/>
                </a:xfrm>
              </p:grpSpPr>
              <p:sp>
                <p:nvSpPr>
                  <p:cNvPr id="130" name="Trapezoid 129"/>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7" name="TextBox 6"/>
                  <p:cNvSpPr txBox="1"/>
                  <p:nvPr/>
                </p:nvSpPr>
                <p:spPr>
                  <a:xfrm rot="16200000">
                    <a:off x="2583092" y="5066490"/>
                    <a:ext cx="2157172"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34" name="Group 133"/>
              <p:cNvGrpSpPr/>
              <p:nvPr/>
            </p:nvGrpSpPr>
            <p:grpSpPr>
              <a:xfrm>
                <a:off x="4587648" y="2190755"/>
                <a:ext cx="1613266" cy="2095996"/>
                <a:chOff x="2100666" y="2249902"/>
                <a:chExt cx="1613266" cy="2095996"/>
              </a:xfrm>
            </p:grpSpPr>
            <p:grpSp>
              <p:nvGrpSpPr>
                <p:cNvPr id="135" name="Group 134"/>
                <p:cNvGrpSpPr/>
                <p:nvPr/>
              </p:nvGrpSpPr>
              <p:grpSpPr>
                <a:xfrm>
                  <a:off x="2100666" y="2410641"/>
                  <a:ext cx="1065615" cy="1928067"/>
                  <a:chOff x="2162575" y="3232150"/>
                  <a:chExt cx="1042315" cy="2241548"/>
                </a:xfrm>
              </p:grpSpPr>
              <p:cxnSp>
                <p:nvCxnSpPr>
                  <p:cNvPr id="140" name="Straight Arrow Connector 139"/>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1" name="Rectangle 140"/>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37" name="Group 136"/>
                <p:cNvGrpSpPr/>
                <p:nvPr/>
              </p:nvGrpSpPr>
              <p:grpSpPr>
                <a:xfrm>
                  <a:off x="3160550" y="2249902"/>
                  <a:ext cx="553382" cy="2095996"/>
                  <a:chOff x="3431559" y="4319361"/>
                  <a:chExt cx="553382" cy="2095996"/>
                </a:xfrm>
              </p:grpSpPr>
              <p:sp>
                <p:nvSpPr>
                  <p:cNvPr id="138" name="Trapezoid 137"/>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39" name="TextBox 138"/>
                  <p:cNvSpPr txBox="1"/>
                  <p:nvPr/>
                </p:nvSpPr>
                <p:spPr>
                  <a:xfrm rot="16200000">
                    <a:off x="2661390" y="5118184"/>
                    <a:ext cx="20005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42" name="Group 141"/>
              <p:cNvGrpSpPr/>
              <p:nvPr/>
            </p:nvGrpSpPr>
            <p:grpSpPr>
              <a:xfrm>
                <a:off x="7765357" y="2216752"/>
                <a:ext cx="1613266" cy="2069999"/>
                <a:chOff x="2100666" y="2275899"/>
                <a:chExt cx="1613266" cy="2069999"/>
              </a:xfrm>
            </p:grpSpPr>
            <p:grpSp>
              <p:nvGrpSpPr>
                <p:cNvPr id="143" name="Group 142"/>
                <p:cNvGrpSpPr/>
                <p:nvPr/>
              </p:nvGrpSpPr>
              <p:grpSpPr>
                <a:xfrm>
                  <a:off x="2100666" y="2410641"/>
                  <a:ext cx="1065615" cy="1928067"/>
                  <a:chOff x="2162575" y="3232150"/>
                  <a:chExt cx="1042315" cy="2241548"/>
                </a:xfrm>
              </p:grpSpPr>
              <p:cxnSp>
                <p:nvCxnSpPr>
                  <p:cNvPr id="148" name="Straight Arrow Connector 147"/>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grpSp>
              <p:nvGrpSpPr>
                <p:cNvPr id="145" name="Group 144"/>
                <p:cNvGrpSpPr/>
                <p:nvPr/>
              </p:nvGrpSpPr>
              <p:grpSpPr>
                <a:xfrm>
                  <a:off x="3160550" y="2275899"/>
                  <a:ext cx="553382" cy="2069999"/>
                  <a:chOff x="3431559" y="4345358"/>
                  <a:chExt cx="553382" cy="2069999"/>
                </a:xfrm>
              </p:grpSpPr>
              <p:sp>
                <p:nvSpPr>
                  <p:cNvPr id="146" name="Trapezoid 145"/>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47" name="TextBox 146"/>
                  <p:cNvSpPr txBox="1"/>
                  <p:nvPr/>
                </p:nvSpPr>
                <p:spPr>
                  <a:xfrm rot="16200000">
                    <a:off x="2683325" y="5135400"/>
                    <a:ext cx="1983014"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sp>
          <p:nvSpPr>
            <p:cNvPr id="196" name="Rectangle 195"/>
            <p:cNvSpPr/>
            <p:nvPr/>
          </p:nvSpPr>
          <p:spPr>
            <a:xfrm>
              <a:off x="10052480" y="1721094"/>
              <a:ext cx="543542" cy="2868330"/>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err="1" smtClean="0">
                  <a:latin typeface="Seravek"/>
                  <a:cs typeface="Seravek"/>
                </a:rPr>
                <a:t>Deparser</a:t>
              </a:r>
              <a:endParaRPr lang="en-US" sz="1600" dirty="0">
                <a:latin typeface="Seravek"/>
                <a:cs typeface="Seravek"/>
              </a:endParaRPr>
            </a:p>
          </p:txBody>
        </p:sp>
      </p:grpSp>
      <p:sp>
        <p:nvSpPr>
          <p:cNvPr id="197" name="Right Arrow 196"/>
          <p:cNvSpPr/>
          <p:nvPr/>
        </p:nvSpPr>
        <p:spPr>
          <a:xfrm>
            <a:off x="11452377" y="2772124"/>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198" name="TextBox 197"/>
          <p:cNvSpPr txBox="1"/>
          <p:nvPr/>
        </p:nvSpPr>
        <p:spPr>
          <a:xfrm>
            <a:off x="11334310" y="2426023"/>
            <a:ext cx="677341" cy="410071"/>
          </a:xfrm>
          <a:prstGeom prst="rect">
            <a:avLst/>
          </a:prstGeom>
          <a:noFill/>
        </p:spPr>
        <p:txBody>
          <a:bodyPr wrap="none" lIns="130622" tIns="65311" rIns="130622" bIns="65311" rtlCol="0">
            <a:spAutoFit/>
          </a:bodyPr>
          <a:lstStyle/>
          <a:p>
            <a:r>
              <a:rPr lang="en-US" dirty="0" smtClean="0">
                <a:latin typeface="Seravek"/>
                <a:cs typeface="Seravek"/>
              </a:rPr>
              <a:t>Out</a:t>
            </a:r>
            <a:endParaRPr lang="en-US" dirty="0">
              <a:latin typeface="Seravek"/>
              <a:cs typeface="Seravek"/>
            </a:endParaRPr>
          </a:p>
        </p:txBody>
      </p:sp>
      <p:sp>
        <p:nvSpPr>
          <p:cNvPr id="199" name="TextBox 198"/>
          <p:cNvSpPr txBox="1"/>
          <p:nvPr/>
        </p:nvSpPr>
        <p:spPr>
          <a:xfrm>
            <a:off x="10643356" y="1825186"/>
            <a:ext cx="926857" cy="369332"/>
          </a:xfrm>
          <a:prstGeom prst="rect">
            <a:avLst/>
          </a:prstGeom>
          <a:noFill/>
        </p:spPr>
        <p:txBody>
          <a:bodyPr wrap="none" rtlCol="0">
            <a:spAutoFit/>
          </a:bodyPr>
          <a:lstStyle/>
          <a:p>
            <a:r>
              <a:rPr lang="en-US" smtClean="0">
                <a:latin typeface="Seravek"/>
                <a:cs typeface="Seravek"/>
              </a:rPr>
              <a:t>Queues</a:t>
            </a:r>
            <a:endParaRPr lang="en-US" dirty="0">
              <a:latin typeface="Seravek"/>
              <a:cs typeface="Seravek"/>
            </a:endParaRPr>
          </a:p>
        </p:txBody>
      </p:sp>
      <p:grpSp>
        <p:nvGrpSpPr>
          <p:cNvPr id="36" name="Group 35"/>
          <p:cNvGrpSpPr/>
          <p:nvPr/>
        </p:nvGrpSpPr>
        <p:grpSpPr>
          <a:xfrm>
            <a:off x="1887006" y="5553935"/>
            <a:ext cx="1506655" cy="1289609"/>
            <a:chOff x="1887006" y="4277169"/>
            <a:chExt cx="1506655" cy="2342086"/>
          </a:xfrm>
        </p:grpSpPr>
        <p:sp>
          <p:nvSpPr>
            <p:cNvPr id="200" name="Rectangle 199"/>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1</a:t>
              </a:r>
              <a:endParaRPr lang="en-US" sz="2400" dirty="0">
                <a:solidFill>
                  <a:schemeClr val="tx1"/>
                </a:solidFill>
                <a:latin typeface="Seravek" charset="0"/>
                <a:ea typeface="Seravek" charset="0"/>
                <a:cs typeface="Seravek" charset="0"/>
              </a:endParaRPr>
            </a:p>
          </p:txBody>
        </p:sp>
        <p:cxnSp>
          <p:nvCxnSpPr>
            <p:cNvPr id="213" name="Straight Arrow Connector 212"/>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4613902" y="5553935"/>
            <a:ext cx="1506655" cy="1289609"/>
            <a:chOff x="1887006" y="4277169"/>
            <a:chExt cx="1506655" cy="2342086"/>
          </a:xfrm>
        </p:grpSpPr>
        <p:sp>
          <p:nvSpPr>
            <p:cNvPr id="223" name="Rectangle 222"/>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2</a:t>
              </a:r>
            </a:p>
          </p:txBody>
        </p:sp>
        <p:cxnSp>
          <p:nvCxnSpPr>
            <p:cNvPr id="224" name="Straight Arrow Connector 223"/>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7758468" y="5553935"/>
            <a:ext cx="1506655" cy="1289609"/>
            <a:chOff x="1887006" y="4277169"/>
            <a:chExt cx="1506655" cy="2342086"/>
          </a:xfrm>
        </p:grpSpPr>
        <p:sp>
          <p:nvSpPr>
            <p:cNvPr id="226" name="Rectangle 225"/>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N</a:t>
              </a:r>
            </a:p>
          </p:txBody>
        </p:sp>
        <p:cxnSp>
          <p:nvCxnSpPr>
            <p:cNvPr id="227" name="Straight Arrow Connector 226"/>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6591789" y="6352275"/>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229" name="Right Arrow 228"/>
          <p:cNvSpPr/>
          <p:nvPr/>
        </p:nvSpPr>
        <p:spPr>
          <a:xfrm>
            <a:off x="154715" y="2752109"/>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230" name="TextBox 229"/>
          <p:cNvSpPr txBox="1"/>
          <p:nvPr/>
        </p:nvSpPr>
        <p:spPr>
          <a:xfrm>
            <a:off x="83526" y="2424332"/>
            <a:ext cx="471021" cy="410071"/>
          </a:xfrm>
          <a:prstGeom prst="rect">
            <a:avLst/>
          </a:prstGeom>
          <a:noFill/>
        </p:spPr>
        <p:txBody>
          <a:bodyPr wrap="none" lIns="130622" tIns="65311" rIns="130622" bIns="65311" rtlCol="0">
            <a:spAutoFit/>
          </a:bodyPr>
          <a:lstStyle/>
          <a:p>
            <a:r>
              <a:rPr lang="en-US" dirty="0" smtClean="0">
                <a:latin typeface="Seravek"/>
                <a:cs typeface="Seravek"/>
              </a:rPr>
              <a:t>In</a:t>
            </a:r>
            <a:endParaRPr lang="en-US" dirty="0">
              <a:latin typeface="Seravek"/>
              <a:cs typeface="Seravek"/>
            </a:endParaRPr>
          </a:p>
        </p:txBody>
      </p:sp>
      <p:cxnSp>
        <p:nvCxnSpPr>
          <p:cNvPr id="91" name="Straight Arrow Connector 90"/>
          <p:cNvCxnSpPr/>
          <p:nvPr/>
        </p:nvCxnSpPr>
        <p:spPr>
          <a:xfrm>
            <a:off x="2650031" y="36167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67229" y="3613773"/>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613001" y="36085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893646" y="3908027"/>
            <a:ext cx="7472425" cy="1644608"/>
            <a:chOff x="3667044" y="2253664"/>
            <a:chExt cx="3460640" cy="794657"/>
          </a:xfrm>
        </p:grpSpPr>
        <p:sp>
          <p:nvSpPr>
            <p:cNvPr id="94" name="Rectangle 93"/>
            <p:cNvSpPr/>
            <p:nvPr/>
          </p:nvSpPr>
          <p:spPr>
            <a:xfrm>
              <a:off x="3667044" y="2253664"/>
              <a:ext cx="3460640" cy="794657"/>
            </a:xfrm>
            <a:prstGeom prst="rect">
              <a:avLst/>
            </a:prstGeom>
            <a:solidFill>
              <a:schemeClr val="accent6">
                <a:lumMod val="40000"/>
                <a:lumOff val="60000"/>
              </a:schemeClr>
            </a:solidFill>
            <a:ln>
              <a:solidFill>
                <a:schemeClr val="accent6">
                  <a:alpha val="83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dirty="0">
                <a:solidFill>
                  <a:srgbClr val="002060"/>
                </a:solidFill>
              </a:endParaRPr>
            </a:p>
          </p:txBody>
        </p:sp>
        <p:sp>
          <p:nvSpPr>
            <p:cNvPr id="95" name="Freeform 94"/>
            <p:cNvSpPr/>
            <p:nvPr/>
          </p:nvSpPr>
          <p:spPr>
            <a:xfrm>
              <a:off x="4161341" y="2409648"/>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6" name="Freeform 95"/>
            <p:cNvSpPr/>
            <p:nvPr/>
          </p:nvSpPr>
          <p:spPr>
            <a:xfrm flipH="1" flipV="1">
              <a:off x="5400070" y="2659335"/>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7" name="Freeform 96"/>
            <p:cNvSpPr/>
            <p:nvPr/>
          </p:nvSpPr>
          <p:spPr>
            <a:xfrm flipH="1">
              <a:off x="5420121" y="2416920"/>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8" name="Freeform 97"/>
            <p:cNvSpPr/>
            <p:nvPr/>
          </p:nvSpPr>
          <p:spPr>
            <a:xfrm flipV="1">
              <a:off x="4181391" y="2666607"/>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grpSp>
      <p:sp>
        <p:nvSpPr>
          <p:cNvPr id="4" name="Title 3"/>
          <p:cNvSpPr>
            <a:spLocks noGrp="1"/>
          </p:cNvSpPr>
          <p:nvPr>
            <p:ph type="title"/>
          </p:nvPr>
        </p:nvSpPr>
        <p:spPr/>
        <p:txBody>
          <a:bodyPr/>
          <a:lstStyle/>
          <a:p>
            <a:r>
              <a:rPr lang="en-US" dirty="0" smtClean="0"/>
              <a:t>Memory disaggregation</a:t>
            </a:r>
            <a:endParaRPr lang="en-US" dirty="0"/>
          </a:p>
        </p:txBody>
      </p:sp>
    </p:spTree>
    <p:extLst>
      <p:ext uri="{BB962C8B-B14F-4D97-AF65-F5344CB8AC3E}">
        <p14:creationId xmlns:p14="http://schemas.microsoft.com/office/powerpoint/2010/main" val="611968252"/>
      </p:ext>
    </p:extLst>
  </p:cSld>
  <p:clrMapOvr>
    <a:masterClrMapping/>
  </p:clrMapOvr>
  <mc:AlternateContent xmlns:mc="http://schemas.openxmlformats.org/markup-compatibility/2006" xmlns:p14="http://schemas.microsoft.com/office/powerpoint/2010/main">
    <mc:Choice Requires="p14">
      <p:transition spd="med" p14:dur="700" advTm="22085">
        <p:fade/>
      </p:transition>
    </mc:Choice>
    <mc:Fallback xmlns="">
      <p:transition spd="med" advTm="220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2" name="Straight Arrow Connector 211"/>
          <p:cNvCxnSpPr>
            <a:endCxn id="99" idx="0"/>
          </p:cNvCxnSpPr>
          <p:nvPr/>
        </p:nvCxnSpPr>
        <p:spPr>
          <a:xfrm>
            <a:off x="781039" y="1299678"/>
            <a:ext cx="395752" cy="10450"/>
          </a:xfrm>
          <a:prstGeom prst="straightConnector1">
            <a:avLst/>
          </a:prstGeom>
          <a:ln w="25400">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0895310" y="1034697"/>
            <a:ext cx="424928" cy="1177626"/>
            <a:chOff x="6749312" y="3009900"/>
            <a:chExt cx="527796" cy="1790700"/>
          </a:xfrm>
        </p:grpSpPr>
        <p:grpSp>
          <p:nvGrpSpPr>
            <p:cNvPr id="180" name="Group 65"/>
            <p:cNvGrpSpPr/>
            <p:nvPr/>
          </p:nvGrpSpPr>
          <p:grpSpPr>
            <a:xfrm>
              <a:off x="6749319" y="3009900"/>
              <a:ext cx="527789" cy="298464"/>
              <a:chOff x="7660968" y="1751777"/>
              <a:chExt cx="1040580" cy="450645"/>
            </a:xfrm>
          </p:grpSpPr>
          <p:sp>
            <p:nvSpPr>
              <p:cNvPr id="193" name="Freeform 192"/>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4" name="Straight Connector 193"/>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70"/>
            <p:cNvGrpSpPr/>
            <p:nvPr/>
          </p:nvGrpSpPr>
          <p:grpSpPr>
            <a:xfrm>
              <a:off x="6749312" y="3511536"/>
              <a:ext cx="527788" cy="298464"/>
              <a:chOff x="7660968" y="1751777"/>
              <a:chExt cx="1040580" cy="450645"/>
            </a:xfrm>
          </p:grpSpPr>
          <p:sp>
            <p:nvSpPr>
              <p:cNvPr id="190" name="Freeform 18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1" name="Straight Connector 19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2" name="Group 65"/>
            <p:cNvGrpSpPr/>
            <p:nvPr/>
          </p:nvGrpSpPr>
          <p:grpSpPr>
            <a:xfrm>
              <a:off x="6749312" y="4006836"/>
              <a:ext cx="527788" cy="298464"/>
              <a:chOff x="7660968" y="1751777"/>
              <a:chExt cx="1040580" cy="450645"/>
            </a:xfrm>
          </p:grpSpPr>
          <p:sp>
            <p:nvSpPr>
              <p:cNvPr id="187" name="Freeform 186"/>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8" name="Straight Connector 187"/>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3" name="Group 70"/>
            <p:cNvGrpSpPr/>
            <p:nvPr/>
          </p:nvGrpSpPr>
          <p:grpSpPr>
            <a:xfrm>
              <a:off x="6749312" y="4502136"/>
              <a:ext cx="527788" cy="298464"/>
              <a:chOff x="7660968" y="1751777"/>
              <a:chExt cx="1040580" cy="450645"/>
            </a:xfrm>
          </p:grpSpPr>
          <p:sp>
            <p:nvSpPr>
              <p:cNvPr id="184" name="Freeform 18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5" name="Straight Connector 18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9" name="Straight Connector 8"/>
          <p:cNvCxnSpPr/>
          <p:nvPr/>
        </p:nvCxnSpPr>
        <p:spPr>
          <a:xfrm>
            <a:off x="9298973" y="2414307"/>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298973" y="3390908"/>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298973" y="2761643"/>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298973" y="3033866"/>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08141" y="2879606"/>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32386"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82" name="Rectangle 81"/>
          <p:cNvSpPr/>
          <p:nvPr/>
        </p:nvSpPr>
        <p:spPr>
          <a:xfrm>
            <a:off x="1643188"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81" name="TextBox 80"/>
          <p:cNvSpPr txBox="1"/>
          <p:nvPr/>
        </p:nvSpPr>
        <p:spPr>
          <a:xfrm>
            <a:off x="2216259" y="1872501"/>
            <a:ext cx="805029" cy="369332"/>
          </a:xfrm>
          <a:prstGeom prst="rect">
            <a:avLst/>
          </a:prstGeom>
          <a:noFill/>
        </p:spPr>
        <p:txBody>
          <a:bodyPr wrap="none" rtlCol="0">
            <a:spAutoFit/>
          </a:bodyPr>
          <a:lstStyle/>
          <a:p>
            <a:r>
              <a:rPr lang="en-US" dirty="0" smtClean="0">
                <a:latin typeface="Seravek"/>
                <a:cs typeface="Seravek"/>
              </a:rPr>
              <a:t>Proc. 1</a:t>
            </a:r>
            <a:endParaRPr lang="en-US" dirty="0">
              <a:latin typeface="Seravek"/>
              <a:cs typeface="Seravek"/>
            </a:endParaRPr>
          </a:p>
        </p:txBody>
      </p:sp>
      <p:sp>
        <p:nvSpPr>
          <p:cNvPr id="128" name="Rectangle 127"/>
          <p:cNvSpPr/>
          <p:nvPr/>
        </p:nvSpPr>
        <p:spPr>
          <a:xfrm>
            <a:off x="4348398"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29" name="Rectangle 128"/>
          <p:cNvSpPr/>
          <p:nvPr/>
        </p:nvSpPr>
        <p:spPr>
          <a:xfrm>
            <a:off x="4359199"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32" name="TextBox 131"/>
          <p:cNvSpPr txBox="1"/>
          <p:nvPr/>
        </p:nvSpPr>
        <p:spPr>
          <a:xfrm>
            <a:off x="4873875" y="1872499"/>
            <a:ext cx="832279" cy="369332"/>
          </a:xfrm>
          <a:prstGeom prst="rect">
            <a:avLst/>
          </a:prstGeom>
          <a:noFill/>
        </p:spPr>
        <p:txBody>
          <a:bodyPr wrap="none" rtlCol="0">
            <a:spAutoFit/>
          </a:bodyPr>
          <a:lstStyle/>
          <a:p>
            <a:r>
              <a:rPr lang="en-US" dirty="0" smtClean="0">
                <a:latin typeface="Seravek"/>
                <a:cs typeface="Seravek"/>
              </a:rPr>
              <a:t>Proc. 2</a:t>
            </a:r>
            <a:endParaRPr lang="en-US" dirty="0">
              <a:latin typeface="Seravek"/>
              <a:cs typeface="Seravek"/>
            </a:endParaRPr>
          </a:p>
        </p:txBody>
      </p:sp>
      <p:sp>
        <p:nvSpPr>
          <p:cNvPr id="158" name="Rectangle 157"/>
          <p:cNvSpPr/>
          <p:nvPr/>
        </p:nvSpPr>
        <p:spPr>
          <a:xfrm>
            <a:off x="7520089"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59" name="Rectangle 158"/>
          <p:cNvSpPr/>
          <p:nvPr/>
        </p:nvSpPr>
        <p:spPr>
          <a:xfrm>
            <a:off x="7530891"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62" name="TextBox 161"/>
          <p:cNvSpPr txBox="1"/>
          <p:nvPr/>
        </p:nvSpPr>
        <p:spPr>
          <a:xfrm>
            <a:off x="8020461" y="1872498"/>
            <a:ext cx="886781" cy="369332"/>
          </a:xfrm>
          <a:prstGeom prst="rect">
            <a:avLst/>
          </a:prstGeom>
          <a:noFill/>
        </p:spPr>
        <p:txBody>
          <a:bodyPr wrap="none" rtlCol="0">
            <a:spAutoFit/>
          </a:bodyPr>
          <a:lstStyle/>
          <a:p>
            <a:r>
              <a:rPr lang="en-US" dirty="0" smtClean="0">
                <a:latin typeface="Seravek"/>
                <a:cs typeface="Seravek"/>
              </a:rPr>
              <a:t>Proc. N</a:t>
            </a:r>
            <a:endParaRPr lang="en-US" dirty="0">
              <a:latin typeface="Seravek"/>
              <a:cs typeface="Seravek"/>
            </a:endParaRPr>
          </a:p>
        </p:txBody>
      </p:sp>
      <p:grpSp>
        <p:nvGrpSpPr>
          <p:cNvPr id="19" name="Group 18"/>
          <p:cNvGrpSpPr/>
          <p:nvPr/>
        </p:nvGrpSpPr>
        <p:grpSpPr>
          <a:xfrm>
            <a:off x="1813452" y="2246911"/>
            <a:ext cx="1601980" cy="1118457"/>
            <a:chOff x="2100665" y="2119909"/>
            <a:chExt cx="1613267" cy="2225989"/>
          </a:xfrm>
        </p:grpSpPr>
        <p:sp>
          <p:nvSpPr>
            <p:cNvPr id="305" name="Rectangle 304"/>
            <p:cNvSpPr/>
            <p:nvPr/>
          </p:nvSpPr>
          <p:spPr>
            <a:xfrm>
              <a:off x="2100665" y="2410641"/>
              <a:ext cx="587112" cy="1928066"/>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3" name="Group 12"/>
            <p:cNvGrpSpPr/>
            <p:nvPr/>
          </p:nvGrpSpPr>
          <p:grpSpPr>
            <a:xfrm>
              <a:off x="3160550" y="2119909"/>
              <a:ext cx="553382" cy="2225989"/>
              <a:chOff x="3431559" y="4189368"/>
              <a:chExt cx="553382" cy="2225989"/>
            </a:xfrm>
          </p:grpSpPr>
          <p:sp>
            <p:nvSpPr>
              <p:cNvPr id="130" name="Trapezoid 129"/>
              <p:cNvSpPr/>
              <p:nvPr/>
            </p:nvSpPr>
            <p:spPr>
              <a:xfrm rot="5400000"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7" name="TextBox 6"/>
              <p:cNvSpPr txBox="1"/>
              <p:nvPr/>
            </p:nvSpPr>
            <p:spPr>
              <a:xfrm rot="16200000">
                <a:off x="2669762" y="5066490"/>
                <a:ext cx="2157173"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34" name="Group 133"/>
          <p:cNvGrpSpPr/>
          <p:nvPr/>
        </p:nvGrpSpPr>
        <p:grpSpPr>
          <a:xfrm>
            <a:off x="4560260" y="2330129"/>
            <a:ext cx="1601980" cy="1031626"/>
            <a:chOff x="2100665" y="2292722"/>
            <a:chExt cx="1613267" cy="2053175"/>
          </a:xfrm>
        </p:grpSpPr>
        <p:sp>
          <p:nvSpPr>
            <p:cNvPr id="141" name="Rectangle 140"/>
            <p:cNvSpPr/>
            <p:nvPr/>
          </p:nvSpPr>
          <p:spPr>
            <a:xfrm>
              <a:off x="2100665" y="2410641"/>
              <a:ext cx="587112" cy="1928066"/>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37" name="Group 136"/>
            <p:cNvGrpSpPr/>
            <p:nvPr/>
          </p:nvGrpSpPr>
          <p:grpSpPr>
            <a:xfrm>
              <a:off x="3160550" y="2292722"/>
              <a:ext cx="553382" cy="2053175"/>
              <a:chOff x="3431559" y="4362181"/>
              <a:chExt cx="553382" cy="2053175"/>
            </a:xfrm>
          </p:grpSpPr>
          <p:sp>
            <p:nvSpPr>
              <p:cNvPr id="138" name="Trapezoid 137"/>
              <p:cNvSpPr/>
              <p:nvPr/>
            </p:nvSpPr>
            <p:spPr>
              <a:xfrm rot="5400000" flipV="1">
                <a:off x="2734809" y="5165224"/>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39" name="TextBox 138"/>
              <p:cNvSpPr txBox="1"/>
              <p:nvPr/>
            </p:nvSpPr>
            <p:spPr>
              <a:xfrm rot="16200000">
                <a:off x="2758895" y="5161003"/>
                <a:ext cx="2000573"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grpSp>
        <p:nvGrpSpPr>
          <p:cNvPr id="142" name="Group 141"/>
          <p:cNvGrpSpPr/>
          <p:nvPr/>
        </p:nvGrpSpPr>
        <p:grpSpPr>
          <a:xfrm>
            <a:off x="7715737" y="2321675"/>
            <a:ext cx="1601980" cy="1040079"/>
            <a:chOff x="2100665" y="2275898"/>
            <a:chExt cx="1613267" cy="2069999"/>
          </a:xfrm>
        </p:grpSpPr>
        <p:sp>
          <p:nvSpPr>
            <p:cNvPr id="149" name="Rectangle 148"/>
            <p:cNvSpPr/>
            <p:nvPr/>
          </p:nvSpPr>
          <p:spPr>
            <a:xfrm>
              <a:off x="2100665" y="2410642"/>
              <a:ext cx="587112" cy="192806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45" name="Group 144"/>
            <p:cNvGrpSpPr/>
            <p:nvPr/>
          </p:nvGrpSpPr>
          <p:grpSpPr>
            <a:xfrm>
              <a:off x="3160550" y="2275898"/>
              <a:ext cx="553382" cy="2069999"/>
              <a:chOff x="3431559" y="4345357"/>
              <a:chExt cx="553382" cy="2069999"/>
            </a:xfrm>
          </p:grpSpPr>
          <p:sp>
            <p:nvSpPr>
              <p:cNvPr id="146" name="Trapezoid 145"/>
              <p:cNvSpPr/>
              <p:nvPr/>
            </p:nvSpPr>
            <p:spPr>
              <a:xfrm rot="5400000" flipV="1">
                <a:off x="2734809" y="5165225"/>
                <a:ext cx="1946881"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47" name="TextBox 146"/>
              <p:cNvSpPr txBox="1"/>
              <p:nvPr/>
            </p:nvSpPr>
            <p:spPr>
              <a:xfrm rot="16200000">
                <a:off x="2769995" y="5135400"/>
                <a:ext cx="198301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97" name="Right Arrow 196"/>
          <p:cNvSpPr/>
          <p:nvPr/>
        </p:nvSpPr>
        <p:spPr>
          <a:xfrm>
            <a:off x="11524531" y="1493782"/>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198" name="TextBox 197"/>
          <p:cNvSpPr txBox="1"/>
          <p:nvPr/>
        </p:nvSpPr>
        <p:spPr>
          <a:xfrm>
            <a:off x="11406464" y="1147681"/>
            <a:ext cx="677341" cy="410071"/>
          </a:xfrm>
          <a:prstGeom prst="rect">
            <a:avLst/>
          </a:prstGeom>
          <a:noFill/>
        </p:spPr>
        <p:txBody>
          <a:bodyPr wrap="none" lIns="130622" tIns="65311" rIns="130622" bIns="65311" rtlCol="0">
            <a:spAutoFit/>
          </a:bodyPr>
          <a:lstStyle/>
          <a:p>
            <a:r>
              <a:rPr lang="en-US" dirty="0" smtClean="0">
                <a:latin typeface="Seravek"/>
                <a:cs typeface="Seravek"/>
              </a:rPr>
              <a:t>Out</a:t>
            </a:r>
            <a:endParaRPr lang="en-US" dirty="0">
              <a:latin typeface="Seravek"/>
              <a:cs typeface="Seravek"/>
            </a:endParaRPr>
          </a:p>
        </p:txBody>
      </p:sp>
      <p:sp>
        <p:nvSpPr>
          <p:cNvPr id="199" name="TextBox 198"/>
          <p:cNvSpPr txBox="1"/>
          <p:nvPr/>
        </p:nvSpPr>
        <p:spPr>
          <a:xfrm>
            <a:off x="10715510" y="546844"/>
            <a:ext cx="926857" cy="369332"/>
          </a:xfrm>
          <a:prstGeom prst="rect">
            <a:avLst/>
          </a:prstGeom>
          <a:noFill/>
        </p:spPr>
        <p:txBody>
          <a:bodyPr wrap="none" rtlCol="0">
            <a:spAutoFit/>
          </a:bodyPr>
          <a:lstStyle/>
          <a:p>
            <a:r>
              <a:rPr lang="en-US" smtClean="0">
                <a:latin typeface="Seravek"/>
                <a:cs typeface="Seravek"/>
              </a:rPr>
              <a:t>Queues</a:t>
            </a:r>
            <a:endParaRPr lang="en-US" dirty="0">
              <a:latin typeface="Seravek"/>
              <a:cs typeface="Seravek"/>
            </a:endParaRPr>
          </a:p>
        </p:txBody>
      </p:sp>
      <p:grpSp>
        <p:nvGrpSpPr>
          <p:cNvPr id="36" name="Group 35"/>
          <p:cNvGrpSpPr/>
          <p:nvPr/>
        </p:nvGrpSpPr>
        <p:grpSpPr>
          <a:xfrm>
            <a:off x="1887006" y="5553935"/>
            <a:ext cx="1506655" cy="1289609"/>
            <a:chOff x="1887006" y="4277169"/>
            <a:chExt cx="1506655" cy="2342086"/>
          </a:xfrm>
        </p:grpSpPr>
        <p:sp>
          <p:nvSpPr>
            <p:cNvPr id="200" name="Rectangle 199"/>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1</a:t>
              </a:r>
              <a:endParaRPr lang="en-US" sz="2400" dirty="0">
                <a:solidFill>
                  <a:schemeClr val="tx1"/>
                </a:solidFill>
                <a:latin typeface="Seravek" charset="0"/>
                <a:ea typeface="Seravek" charset="0"/>
                <a:cs typeface="Seravek" charset="0"/>
              </a:endParaRPr>
            </a:p>
          </p:txBody>
        </p:sp>
        <p:cxnSp>
          <p:nvCxnSpPr>
            <p:cNvPr id="213" name="Straight Arrow Connector 212"/>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4613902" y="5553935"/>
            <a:ext cx="1506655" cy="1289609"/>
            <a:chOff x="1887006" y="4277169"/>
            <a:chExt cx="1506655" cy="2342086"/>
          </a:xfrm>
        </p:grpSpPr>
        <p:sp>
          <p:nvSpPr>
            <p:cNvPr id="223" name="Rectangle 222"/>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2</a:t>
              </a:r>
            </a:p>
          </p:txBody>
        </p:sp>
        <p:cxnSp>
          <p:nvCxnSpPr>
            <p:cNvPr id="224" name="Straight Arrow Connector 223"/>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7758468" y="5553935"/>
            <a:ext cx="1506655" cy="1289609"/>
            <a:chOff x="1887006" y="4277169"/>
            <a:chExt cx="1506655" cy="2342086"/>
          </a:xfrm>
        </p:grpSpPr>
        <p:sp>
          <p:nvSpPr>
            <p:cNvPr id="226" name="Rectangle 225"/>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N</a:t>
              </a:r>
            </a:p>
          </p:txBody>
        </p:sp>
        <p:cxnSp>
          <p:nvCxnSpPr>
            <p:cNvPr id="227" name="Straight Arrow Connector 226"/>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6591789" y="6352275"/>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650031" y="36167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67229" y="3613773"/>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613001" y="36085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893646" y="3908027"/>
            <a:ext cx="7472425" cy="1644608"/>
            <a:chOff x="3667044" y="2253664"/>
            <a:chExt cx="3460640" cy="794657"/>
          </a:xfrm>
        </p:grpSpPr>
        <p:sp>
          <p:nvSpPr>
            <p:cNvPr id="94" name="Rectangle 93"/>
            <p:cNvSpPr/>
            <p:nvPr/>
          </p:nvSpPr>
          <p:spPr>
            <a:xfrm>
              <a:off x="3667044" y="2253664"/>
              <a:ext cx="3460640" cy="794657"/>
            </a:xfrm>
            <a:prstGeom prst="rect">
              <a:avLst/>
            </a:prstGeom>
            <a:solidFill>
              <a:schemeClr val="accent6">
                <a:lumMod val="40000"/>
                <a:lumOff val="60000"/>
              </a:schemeClr>
            </a:solidFill>
            <a:ln>
              <a:solidFill>
                <a:schemeClr val="accent6">
                  <a:alpha val="83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dirty="0">
                <a:solidFill>
                  <a:srgbClr val="002060"/>
                </a:solidFill>
              </a:endParaRPr>
            </a:p>
          </p:txBody>
        </p:sp>
        <p:sp>
          <p:nvSpPr>
            <p:cNvPr id="95" name="Freeform 94"/>
            <p:cNvSpPr/>
            <p:nvPr/>
          </p:nvSpPr>
          <p:spPr>
            <a:xfrm>
              <a:off x="4161341" y="2409648"/>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6" name="Freeform 95"/>
            <p:cNvSpPr/>
            <p:nvPr/>
          </p:nvSpPr>
          <p:spPr>
            <a:xfrm flipH="1" flipV="1">
              <a:off x="5400070" y="2659335"/>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7" name="Freeform 96"/>
            <p:cNvSpPr/>
            <p:nvPr/>
          </p:nvSpPr>
          <p:spPr>
            <a:xfrm flipH="1">
              <a:off x="5420121" y="2416920"/>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8" name="Freeform 97"/>
            <p:cNvSpPr/>
            <p:nvPr/>
          </p:nvSpPr>
          <p:spPr>
            <a:xfrm flipV="1">
              <a:off x="4181391" y="2666607"/>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grpSp>
      <p:sp>
        <p:nvSpPr>
          <p:cNvPr id="99" name="Trapezoid 98"/>
          <p:cNvSpPr/>
          <p:nvPr/>
        </p:nvSpPr>
        <p:spPr>
          <a:xfrm rot="16200000" flipH="1">
            <a:off x="493306" y="1142906"/>
            <a:ext cx="1701413" cy="334443"/>
          </a:xfrm>
          <a:prstGeom prst="trapezoid">
            <a:avLst>
              <a:gd name="adj" fmla="val 8170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smtClean="0"/>
              <a:t>Distrib</a:t>
            </a:r>
            <a:r>
              <a:rPr lang="en-US" smtClean="0"/>
              <a:t>utor</a:t>
            </a:r>
            <a:endParaRPr lang="en-US" sz="1800" dirty="0"/>
          </a:p>
        </p:txBody>
      </p:sp>
      <p:sp>
        <p:nvSpPr>
          <p:cNvPr id="209" name="Rectangle 208"/>
          <p:cNvSpPr/>
          <p:nvPr/>
        </p:nvSpPr>
        <p:spPr>
          <a:xfrm>
            <a:off x="550748" y="698591"/>
            <a:ext cx="455092" cy="1210809"/>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smtClean="0">
                <a:latin typeface="Seravek"/>
                <a:cs typeface="Seravek"/>
              </a:rPr>
              <a:t>Parser</a:t>
            </a:r>
            <a:endParaRPr lang="en-US" sz="1600" dirty="0">
              <a:latin typeface="Seravek"/>
              <a:cs typeface="Seravek"/>
            </a:endParaRPr>
          </a:p>
        </p:txBody>
      </p:sp>
      <p:sp>
        <p:nvSpPr>
          <p:cNvPr id="210" name="Right Arrow 209"/>
          <p:cNvSpPr/>
          <p:nvPr/>
        </p:nvSpPr>
        <p:spPr>
          <a:xfrm>
            <a:off x="115527" y="1171505"/>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211" name="TextBox 210"/>
          <p:cNvSpPr txBox="1"/>
          <p:nvPr/>
        </p:nvSpPr>
        <p:spPr>
          <a:xfrm>
            <a:off x="44338" y="843728"/>
            <a:ext cx="471021" cy="410071"/>
          </a:xfrm>
          <a:prstGeom prst="rect">
            <a:avLst/>
          </a:prstGeom>
          <a:noFill/>
        </p:spPr>
        <p:txBody>
          <a:bodyPr wrap="none" lIns="130622" tIns="65311" rIns="130622" bIns="65311" rtlCol="0">
            <a:spAutoFit/>
          </a:bodyPr>
          <a:lstStyle/>
          <a:p>
            <a:r>
              <a:rPr lang="en-US" dirty="0" smtClean="0">
                <a:latin typeface="Seravek"/>
                <a:cs typeface="Seravek"/>
              </a:rPr>
              <a:t>In</a:t>
            </a:r>
            <a:endParaRPr lang="en-US" dirty="0">
              <a:latin typeface="Seravek"/>
              <a:cs typeface="Seravek"/>
            </a:endParaRPr>
          </a:p>
        </p:txBody>
      </p:sp>
      <p:cxnSp>
        <p:nvCxnSpPr>
          <p:cNvPr id="214" name="Straight Arrow Connector 213"/>
          <p:cNvCxnSpPr>
            <a:stCxn id="99" idx="2"/>
          </p:cNvCxnSpPr>
          <p:nvPr/>
        </p:nvCxnSpPr>
        <p:spPr>
          <a:xfrm flipV="1">
            <a:off x="1511234" y="1303995"/>
            <a:ext cx="6505691" cy="6133"/>
          </a:xfrm>
          <a:prstGeom prst="straightConnector1">
            <a:avLst/>
          </a:prstGeom>
          <a:ln w="2540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a:off x="2216259" y="1297064"/>
            <a:ext cx="0" cy="863770"/>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H="1">
            <a:off x="4859460" y="1305413"/>
            <a:ext cx="4318" cy="862748"/>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flipH="1">
            <a:off x="8012607" y="1287425"/>
            <a:ext cx="8636" cy="886653"/>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a:off x="3004255" y="1546347"/>
            <a:ext cx="7174987" cy="0"/>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10179242" y="1001514"/>
            <a:ext cx="455092" cy="1210809"/>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err="1" smtClean="0">
                <a:latin typeface="Seravek"/>
                <a:cs typeface="Seravek"/>
              </a:rPr>
              <a:t>Deparser</a:t>
            </a:r>
            <a:endParaRPr lang="en-US" sz="1600" dirty="0">
              <a:latin typeface="Seravek"/>
              <a:cs typeface="Seravek"/>
            </a:endParaRPr>
          </a:p>
        </p:txBody>
      </p:sp>
      <p:cxnSp>
        <p:nvCxnSpPr>
          <p:cNvPr id="221" name="Straight Arrow Connector 220"/>
          <p:cNvCxnSpPr/>
          <p:nvPr/>
        </p:nvCxnSpPr>
        <p:spPr>
          <a:xfrm flipH="1">
            <a:off x="3012722" y="1550537"/>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flipH="1">
            <a:off x="5678997" y="1549211"/>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a:off x="8891075" y="1549211"/>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232" name="Rectangle 231"/>
          <p:cNvSpPr/>
          <p:nvPr/>
        </p:nvSpPr>
        <p:spPr>
          <a:xfrm>
            <a:off x="-604387" y="841351"/>
            <a:ext cx="443267" cy="1303063"/>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800" dirty="0" err="1" smtClean="0">
                <a:solidFill>
                  <a:schemeClr val="tx1"/>
                </a:solidFill>
                <a:latin typeface="Seravek"/>
                <a:cs typeface="Seravek"/>
              </a:rPr>
              <a:t>Pkt</a:t>
            </a:r>
            <a:r>
              <a:rPr lang="en-US" sz="2800" dirty="0" smtClean="0">
                <a:solidFill>
                  <a:schemeClr val="tx1"/>
                </a:solidFill>
                <a:latin typeface="Seravek"/>
                <a:cs typeface="Seravek"/>
              </a:rPr>
              <a:t> 1</a:t>
            </a:r>
            <a:endParaRPr lang="en-US" sz="2800" dirty="0">
              <a:solidFill>
                <a:schemeClr val="tx1"/>
              </a:solidFill>
              <a:latin typeface="Seravek"/>
              <a:cs typeface="Seravek"/>
            </a:endParaRPr>
          </a:p>
        </p:txBody>
      </p:sp>
      <p:sp>
        <p:nvSpPr>
          <p:cNvPr id="233" name="Rectangle 232"/>
          <p:cNvSpPr/>
          <p:nvPr/>
        </p:nvSpPr>
        <p:spPr>
          <a:xfrm>
            <a:off x="2453156" y="2392990"/>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1</a:t>
            </a:r>
            <a:endParaRPr lang="en-US" sz="2000" dirty="0">
              <a:solidFill>
                <a:schemeClr val="tx1"/>
              </a:solidFill>
              <a:latin typeface="Seravek"/>
              <a:cs typeface="Seravek"/>
            </a:endParaRPr>
          </a:p>
        </p:txBody>
      </p:sp>
      <p:sp>
        <p:nvSpPr>
          <p:cNvPr id="234" name="Rectangle 233"/>
          <p:cNvSpPr/>
          <p:nvPr/>
        </p:nvSpPr>
        <p:spPr>
          <a:xfrm>
            <a:off x="-598488" y="841704"/>
            <a:ext cx="443267" cy="1303063"/>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800" dirty="0" err="1" smtClean="0">
                <a:solidFill>
                  <a:schemeClr val="tx1"/>
                </a:solidFill>
                <a:latin typeface="Seravek"/>
                <a:cs typeface="Seravek"/>
              </a:rPr>
              <a:t>Pkt</a:t>
            </a:r>
            <a:r>
              <a:rPr lang="en-US" sz="2800" dirty="0" smtClean="0">
                <a:solidFill>
                  <a:schemeClr val="tx1"/>
                </a:solidFill>
                <a:latin typeface="Seravek"/>
                <a:cs typeface="Seravek"/>
              </a:rPr>
              <a:t> 2</a:t>
            </a:r>
            <a:endParaRPr lang="en-US" sz="2800" dirty="0">
              <a:solidFill>
                <a:schemeClr val="tx1"/>
              </a:solidFill>
              <a:latin typeface="Seravek"/>
              <a:cs typeface="Seravek"/>
            </a:endParaRPr>
          </a:p>
        </p:txBody>
      </p:sp>
      <p:sp>
        <p:nvSpPr>
          <p:cNvPr id="235" name="Rectangle 234"/>
          <p:cNvSpPr/>
          <p:nvPr/>
        </p:nvSpPr>
        <p:spPr>
          <a:xfrm>
            <a:off x="5198111" y="2375000"/>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2</a:t>
            </a:r>
            <a:endParaRPr lang="en-US" sz="2000" dirty="0">
              <a:solidFill>
                <a:schemeClr val="tx1"/>
              </a:solidFill>
              <a:latin typeface="Seravek"/>
              <a:cs typeface="Seravek"/>
            </a:endParaRPr>
          </a:p>
        </p:txBody>
      </p:sp>
      <p:sp>
        <p:nvSpPr>
          <p:cNvPr id="236" name="Rectangle 235"/>
          <p:cNvSpPr/>
          <p:nvPr/>
        </p:nvSpPr>
        <p:spPr>
          <a:xfrm>
            <a:off x="-608407" y="845276"/>
            <a:ext cx="443267" cy="1303063"/>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800" dirty="0" err="1" smtClean="0">
                <a:solidFill>
                  <a:schemeClr val="tx1"/>
                </a:solidFill>
                <a:latin typeface="Seravek"/>
                <a:cs typeface="Seravek"/>
              </a:rPr>
              <a:t>Pkt</a:t>
            </a:r>
            <a:r>
              <a:rPr lang="en-US" sz="2800" dirty="0" smtClean="0">
                <a:solidFill>
                  <a:schemeClr val="tx1"/>
                </a:solidFill>
                <a:latin typeface="Seravek"/>
                <a:cs typeface="Seravek"/>
              </a:rPr>
              <a:t> N</a:t>
            </a:r>
            <a:endParaRPr lang="en-US" sz="2800" dirty="0">
              <a:solidFill>
                <a:schemeClr val="tx1"/>
              </a:solidFill>
              <a:latin typeface="Seravek"/>
              <a:cs typeface="Seravek"/>
            </a:endParaRPr>
          </a:p>
        </p:txBody>
      </p:sp>
      <p:sp>
        <p:nvSpPr>
          <p:cNvPr id="237" name="Rectangle 236"/>
          <p:cNvSpPr/>
          <p:nvPr/>
        </p:nvSpPr>
        <p:spPr>
          <a:xfrm>
            <a:off x="8362334" y="2340834"/>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N</a:t>
            </a:r>
            <a:endParaRPr lang="en-US" sz="2000" dirty="0">
              <a:solidFill>
                <a:schemeClr val="tx1"/>
              </a:solidFill>
              <a:latin typeface="Seravek"/>
              <a:cs typeface="Seravek"/>
            </a:endParaRPr>
          </a:p>
        </p:txBody>
      </p:sp>
      <p:sp>
        <p:nvSpPr>
          <p:cNvPr id="3" name="Title 2"/>
          <p:cNvSpPr>
            <a:spLocks noGrp="1"/>
          </p:cNvSpPr>
          <p:nvPr>
            <p:ph type="title"/>
          </p:nvPr>
        </p:nvSpPr>
        <p:spPr/>
        <p:txBody>
          <a:bodyPr/>
          <a:lstStyle/>
          <a:p>
            <a:pPr algn="ctr"/>
            <a:r>
              <a:rPr lang="en-US" dirty="0" smtClean="0"/>
              <a:t>Compute disaggregation</a:t>
            </a:r>
            <a:endParaRPr lang="en-US" dirty="0"/>
          </a:p>
        </p:txBody>
      </p:sp>
    </p:spTree>
    <p:custDataLst>
      <p:tags r:id="rId1"/>
    </p:custDataLst>
    <p:extLst>
      <p:ext uri="{BB962C8B-B14F-4D97-AF65-F5344CB8AC3E}">
        <p14:creationId xmlns:p14="http://schemas.microsoft.com/office/powerpoint/2010/main" val="605418098"/>
      </p:ext>
    </p:extLst>
  </p:cSld>
  <p:clrMapOvr>
    <a:masterClrMapping/>
  </p:clrMapOvr>
  <mc:AlternateContent xmlns:mc="http://schemas.openxmlformats.org/markup-compatibility/2006" xmlns:p14="http://schemas.microsoft.com/office/powerpoint/2010/main">
    <mc:Choice Requires="p14">
      <p:transition spd="med" p14:dur="700" advTm="26604">
        <p:fade/>
      </p:transition>
    </mc:Choice>
    <mc:Fallback xmlns="">
      <p:transition spd="med" advTm="266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1"/>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232"/>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34"/>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2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0.00104 0.0007 L 0.22799 0.0007 " pathEditMode="relative" rAng="0" ptsTypes="AA">
                                      <p:cBhvr>
                                        <p:cTn id="52" dur="1000" fill="hold"/>
                                        <p:tgtEl>
                                          <p:spTgt spid="232"/>
                                        </p:tgtEl>
                                        <p:attrNameLst>
                                          <p:attrName>ppt_x</p:attrName>
                                          <p:attrName>ppt_y</p:attrName>
                                        </p:attrNameLst>
                                      </p:cBhvr>
                                      <p:rCtr x="11341" y="0"/>
                                    </p:animMotion>
                                  </p:childTnLst>
                                </p:cTn>
                              </p:par>
                            </p:childTnLst>
                          </p:cTn>
                        </p:par>
                        <p:par>
                          <p:cTn id="53" fill="hold">
                            <p:stCondLst>
                              <p:cond delay="1000"/>
                            </p:stCondLst>
                            <p:childTnLst>
                              <p:par>
                                <p:cTn id="54" presetID="10" presetClass="exit" presetSubtype="0" fill="hold" grpId="1" nodeType="afterEffect">
                                  <p:stCondLst>
                                    <p:cond delay="0"/>
                                  </p:stCondLst>
                                  <p:childTnLst>
                                    <p:animEffect transition="out" filter="fade">
                                      <p:cBhvr>
                                        <p:cTn id="55" dur="500"/>
                                        <p:tgtEl>
                                          <p:spTgt spid="232"/>
                                        </p:tgtEl>
                                      </p:cBhvr>
                                    </p:animEffect>
                                    <p:set>
                                      <p:cBhvr>
                                        <p:cTn id="56" dur="1" fill="hold">
                                          <p:stCondLst>
                                            <p:cond delay="499"/>
                                          </p:stCondLst>
                                        </p:cTn>
                                        <p:tgtEl>
                                          <p:spTgt spid="232"/>
                                        </p:tgtEl>
                                        <p:attrNameLst>
                                          <p:attrName>style.visibility</p:attrName>
                                        </p:attrNameLst>
                                      </p:cBhvr>
                                      <p:to>
                                        <p:strVal val="hidden"/>
                                      </p:to>
                                    </p:set>
                                  </p:childTnLst>
                                </p:cTn>
                              </p:par>
                            </p:childTnLst>
                          </p:cTn>
                        </p:par>
                        <p:par>
                          <p:cTn id="57" fill="hold">
                            <p:stCondLst>
                              <p:cond delay="1500"/>
                            </p:stCondLst>
                            <p:childTnLst>
                              <p:par>
                                <p:cTn id="58" presetID="1" presetClass="entr" presetSubtype="0" fill="hold" grpId="0" nodeType="afterEffect">
                                  <p:stCondLst>
                                    <p:cond delay="0"/>
                                  </p:stCondLst>
                                  <p:childTnLst>
                                    <p:set>
                                      <p:cBhvr>
                                        <p:cTn id="59" dur="1" fill="hold">
                                          <p:stCondLst>
                                            <p:cond delay="0"/>
                                          </p:stCondLst>
                                        </p:cTn>
                                        <p:tgtEl>
                                          <p:spTgt spid="233"/>
                                        </p:tgtEl>
                                        <p:attrNameLst>
                                          <p:attrName>style.visibility</p:attrName>
                                        </p:attrNameLst>
                                      </p:cBhvr>
                                      <p:to>
                                        <p:strVal val="visible"/>
                                      </p:to>
                                    </p:set>
                                  </p:childTnLst>
                                </p:cTn>
                              </p:par>
                            </p:childTnLst>
                          </p:cTn>
                        </p:par>
                        <p:par>
                          <p:cTn id="60" fill="hold">
                            <p:stCondLst>
                              <p:cond delay="1500"/>
                            </p:stCondLst>
                            <p:childTnLst>
                              <p:par>
                                <p:cTn id="61" presetID="0" presetClass="path" presetSubtype="0" accel="50000" decel="50000" fill="hold" grpId="0" nodeType="afterEffect">
                                  <p:stCondLst>
                                    <p:cond delay="0"/>
                                  </p:stCondLst>
                                  <p:childTnLst>
                                    <p:animMotion origin="layout" path="M 0.00104 0.0007 L 0.44245 0.0007 " pathEditMode="relative" rAng="0" ptsTypes="AA">
                                      <p:cBhvr>
                                        <p:cTn id="62" dur="1000" fill="hold"/>
                                        <p:tgtEl>
                                          <p:spTgt spid="234"/>
                                        </p:tgtEl>
                                        <p:attrNameLst>
                                          <p:attrName>ppt_x</p:attrName>
                                          <p:attrName>ppt_y</p:attrName>
                                        </p:attrNameLst>
                                      </p:cBhvr>
                                      <p:rCtr x="22070" y="0"/>
                                    </p:animMotion>
                                  </p:childTnLst>
                                </p:cTn>
                              </p:par>
                            </p:childTnLst>
                          </p:cTn>
                        </p:par>
                        <p:par>
                          <p:cTn id="63" fill="hold">
                            <p:stCondLst>
                              <p:cond delay="2500"/>
                            </p:stCondLst>
                            <p:childTnLst>
                              <p:par>
                                <p:cTn id="64" presetID="10" presetClass="exit" presetSubtype="0" fill="hold" grpId="1" nodeType="afterEffect">
                                  <p:stCondLst>
                                    <p:cond delay="0"/>
                                  </p:stCondLst>
                                  <p:childTnLst>
                                    <p:animEffect transition="out" filter="fade">
                                      <p:cBhvr>
                                        <p:cTn id="65" dur="500"/>
                                        <p:tgtEl>
                                          <p:spTgt spid="234"/>
                                        </p:tgtEl>
                                      </p:cBhvr>
                                    </p:animEffect>
                                    <p:set>
                                      <p:cBhvr>
                                        <p:cTn id="66" dur="1" fill="hold">
                                          <p:stCondLst>
                                            <p:cond delay="499"/>
                                          </p:stCondLst>
                                        </p:cTn>
                                        <p:tgtEl>
                                          <p:spTgt spid="234"/>
                                        </p:tgtEl>
                                        <p:attrNameLst>
                                          <p:attrName>style.visibility</p:attrName>
                                        </p:attrNameLst>
                                      </p:cBhvr>
                                      <p:to>
                                        <p:strVal val="hidden"/>
                                      </p:to>
                                    </p:set>
                                  </p:childTnLst>
                                </p:cTn>
                              </p:par>
                            </p:childTnLst>
                          </p:cTn>
                        </p:par>
                        <p:par>
                          <p:cTn id="67" fill="hold">
                            <p:stCondLst>
                              <p:cond delay="3000"/>
                            </p:stCondLst>
                            <p:childTnLst>
                              <p:par>
                                <p:cTn id="68" presetID="1" presetClass="entr" presetSubtype="0" fill="hold" grpId="0" nodeType="afterEffect">
                                  <p:stCondLst>
                                    <p:cond delay="0"/>
                                  </p:stCondLst>
                                  <p:childTnLst>
                                    <p:set>
                                      <p:cBhvr>
                                        <p:cTn id="69" dur="1" fill="hold">
                                          <p:stCondLst>
                                            <p:cond delay="0"/>
                                          </p:stCondLst>
                                        </p:cTn>
                                        <p:tgtEl>
                                          <p:spTgt spid="235"/>
                                        </p:tgtEl>
                                        <p:attrNameLst>
                                          <p:attrName>style.visibility</p:attrName>
                                        </p:attrNameLst>
                                      </p:cBhvr>
                                      <p:to>
                                        <p:strVal val="visible"/>
                                      </p:to>
                                    </p:set>
                                  </p:childTnLst>
                                </p:cTn>
                              </p:par>
                            </p:childTnLst>
                          </p:cTn>
                        </p:par>
                        <p:par>
                          <p:cTn id="70" fill="hold">
                            <p:stCondLst>
                              <p:cond delay="3000"/>
                            </p:stCondLst>
                            <p:childTnLst>
                              <p:par>
                                <p:cTn id="71" presetID="0" presetClass="path" presetSubtype="0" accel="50000" decel="50000" fill="hold" grpId="0" nodeType="afterEffect">
                                  <p:stCondLst>
                                    <p:cond delay="0"/>
                                  </p:stCondLst>
                                  <p:childTnLst>
                                    <p:animMotion origin="layout" path="M 0.00104 0.00069 L 0.69961 0.00069 " pathEditMode="relative" rAng="0" ptsTypes="AA">
                                      <p:cBhvr>
                                        <p:cTn id="72" dur="1000" fill="hold"/>
                                        <p:tgtEl>
                                          <p:spTgt spid="236"/>
                                        </p:tgtEl>
                                        <p:attrNameLst>
                                          <p:attrName>ppt_x</p:attrName>
                                          <p:attrName>ppt_y</p:attrName>
                                        </p:attrNameLst>
                                      </p:cBhvr>
                                      <p:rCtr x="34922" y="0"/>
                                    </p:animMotion>
                                  </p:childTnLst>
                                </p:cTn>
                              </p:par>
                            </p:childTnLst>
                          </p:cTn>
                        </p:par>
                        <p:par>
                          <p:cTn id="73" fill="hold">
                            <p:stCondLst>
                              <p:cond delay="4000"/>
                            </p:stCondLst>
                            <p:childTnLst>
                              <p:par>
                                <p:cTn id="74" presetID="10" presetClass="exit" presetSubtype="0" fill="hold" grpId="1" nodeType="afterEffect">
                                  <p:stCondLst>
                                    <p:cond delay="0"/>
                                  </p:stCondLst>
                                  <p:childTnLst>
                                    <p:animEffect transition="out" filter="fade">
                                      <p:cBhvr>
                                        <p:cTn id="75" dur="500"/>
                                        <p:tgtEl>
                                          <p:spTgt spid="236"/>
                                        </p:tgtEl>
                                      </p:cBhvr>
                                    </p:animEffect>
                                    <p:set>
                                      <p:cBhvr>
                                        <p:cTn id="76" dur="1" fill="hold">
                                          <p:stCondLst>
                                            <p:cond delay="499"/>
                                          </p:stCondLst>
                                        </p:cTn>
                                        <p:tgtEl>
                                          <p:spTgt spid="236"/>
                                        </p:tgtEl>
                                        <p:attrNameLst>
                                          <p:attrName>style.visibility</p:attrName>
                                        </p:attrNameLst>
                                      </p:cBhvr>
                                      <p:to>
                                        <p:strVal val="hidden"/>
                                      </p:to>
                                    </p:set>
                                  </p:childTnLst>
                                </p:cTn>
                              </p:par>
                            </p:childTnLst>
                          </p:cTn>
                        </p:par>
                        <p:par>
                          <p:cTn id="77" fill="hold">
                            <p:stCondLst>
                              <p:cond delay="4500"/>
                            </p:stCondLst>
                            <p:childTnLst>
                              <p:par>
                                <p:cTn id="78" presetID="1" presetClass="entr" presetSubtype="0" fill="hold" grpId="0" nodeType="after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p:bldP spid="199" grpId="0"/>
      <p:bldP spid="99" grpId="0" animBg="1"/>
      <p:bldP spid="209" grpId="0" animBg="1"/>
      <p:bldP spid="210" grpId="0" animBg="1"/>
      <p:bldP spid="211" grpId="0"/>
      <p:bldP spid="220" grpId="0" animBg="1"/>
      <p:bldP spid="232" grpId="0" animBg="1"/>
      <p:bldP spid="232" grpId="1" animBg="1"/>
      <p:bldP spid="232" grpId="2" animBg="1"/>
      <p:bldP spid="233" grpId="0" animBg="1"/>
      <p:bldP spid="234" grpId="0" animBg="1"/>
      <p:bldP spid="234" grpId="1" animBg="1"/>
      <p:bldP spid="234" grpId="2" animBg="1"/>
      <p:bldP spid="235" grpId="0" animBg="1"/>
      <p:bldP spid="236" grpId="0" animBg="1"/>
      <p:bldP spid="236" grpId="1" animBg="1"/>
      <p:bldP spid="236" grpId="2" animBg="1"/>
      <p:bldP spid="2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2" name="Straight Arrow Connector 211"/>
          <p:cNvCxnSpPr>
            <a:endCxn id="99" idx="0"/>
          </p:cNvCxnSpPr>
          <p:nvPr/>
        </p:nvCxnSpPr>
        <p:spPr>
          <a:xfrm>
            <a:off x="781039" y="1299678"/>
            <a:ext cx="395752" cy="10450"/>
          </a:xfrm>
          <a:prstGeom prst="straightConnector1">
            <a:avLst/>
          </a:prstGeom>
          <a:ln w="25400">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0895310" y="1034697"/>
            <a:ext cx="424928" cy="1177626"/>
            <a:chOff x="6749312" y="3009900"/>
            <a:chExt cx="527796" cy="1790700"/>
          </a:xfrm>
        </p:grpSpPr>
        <p:grpSp>
          <p:nvGrpSpPr>
            <p:cNvPr id="180" name="Group 65"/>
            <p:cNvGrpSpPr/>
            <p:nvPr/>
          </p:nvGrpSpPr>
          <p:grpSpPr>
            <a:xfrm>
              <a:off x="6749319" y="3009900"/>
              <a:ext cx="527789" cy="298464"/>
              <a:chOff x="7660968" y="1751777"/>
              <a:chExt cx="1040580" cy="450645"/>
            </a:xfrm>
          </p:grpSpPr>
          <p:sp>
            <p:nvSpPr>
              <p:cNvPr id="193" name="Freeform 192"/>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4" name="Straight Connector 193"/>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70"/>
            <p:cNvGrpSpPr/>
            <p:nvPr/>
          </p:nvGrpSpPr>
          <p:grpSpPr>
            <a:xfrm>
              <a:off x="6749312" y="3511536"/>
              <a:ext cx="527788" cy="298464"/>
              <a:chOff x="7660968" y="1751777"/>
              <a:chExt cx="1040580" cy="450645"/>
            </a:xfrm>
          </p:grpSpPr>
          <p:sp>
            <p:nvSpPr>
              <p:cNvPr id="190" name="Freeform 18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1" name="Straight Connector 19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2" name="Group 65"/>
            <p:cNvGrpSpPr/>
            <p:nvPr/>
          </p:nvGrpSpPr>
          <p:grpSpPr>
            <a:xfrm>
              <a:off x="6749312" y="4006836"/>
              <a:ext cx="527788" cy="298464"/>
              <a:chOff x="7660968" y="1751777"/>
              <a:chExt cx="1040580" cy="450645"/>
            </a:xfrm>
          </p:grpSpPr>
          <p:sp>
            <p:nvSpPr>
              <p:cNvPr id="187" name="Freeform 186"/>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8" name="Straight Connector 187"/>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3" name="Group 70"/>
            <p:cNvGrpSpPr/>
            <p:nvPr/>
          </p:nvGrpSpPr>
          <p:grpSpPr>
            <a:xfrm>
              <a:off x="6749312" y="4502136"/>
              <a:ext cx="527788" cy="298464"/>
              <a:chOff x="7660968" y="1751777"/>
              <a:chExt cx="1040580" cy="450645"/>
            </a:xfrm>
          </p:grpSpPr>
          <p:sp>
            <p:nvSpPr>
              <p:cNvPr id="184" name="Freeform 18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5" name="Straight Connector 18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9" name="Straight Connector 8"/>
          <p:cNvCxnSpPr/>
          <p:nvPr/>
        </p:nvCxnSpPr>
        <p:spPr>
          <a:xfrm>
            <a:off x="9298973" y="2414307"/>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298973" y="3390908"/>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298973" y="2761643"/>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298973" y="3033866"/>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08141" y="2879606"/>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32386"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82" name="Rectangle 81"/>
          <p:cNvSpPr/>
          <p:nvPr/>
        </p:nvSpPr>
        <p:spPr>
          <a:xfrm>
            <a:off x="1643188"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81" name="TextBox 80"/>
          <p:cNvSpPr txBox="1"/>
          <p:nvPr/>
        </p:nvSpPr>
        <p:spPr>
          <a:xfrm>
            <a:off x="2216259" y="1872501"/>
            <a:ext cx="805029" cy="369332"/>
          </a:xfrm>
          <a:prstGeom prst="rect">
            <a:avLst/>
          </a:prstGeom>
          <a:noFill/>
        </p:spPr>
        <p:txBody>
          <a:bodyPr wrap="none" rtlCol="0">
            <a:spAutoFit/>
          </a:bodyPr>
          <a:lstStyle/>
          <a:p>
            <a:r>
              <a:rPr lang="en-US" dirty="0" smtClean="0">
                <a:latin typeface="Seravek"/>
                <a:cs typeface="Seravek"/>
              </a:rPr>
              <a:t>Proc. 1</a:t>
            </a:r>
            <a:endParaRPr lang="en-US" dirty="0">
              <a:latin typeface="Seravek"/>
              <a:cs typeface="Seravek"/>
            </a:endParaRPr>
          </a:p>
        </p:txBody>
      </p:sp>
      <p:sp>
        <p:nvSpPr>
          <p:cNvPr id="128" name="Rectangle 127"/>
          <p:cNvSpPr/>
          <p:nvPr/>
        </p:nvSpPr>
        <p:spPr>
          <a:xfrm>
            <a:off x="4348398"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29" name="Rectangle 128"/>
          <p:cNvSpPr/>
          <p:nvPr/>
        </p:nvSpPr>
        <p:spPr>
          <a:xfrm>
            <a:off x="4359199"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32" name="TextBox 131"/>
          <p:cNvSpPr txBox="1"/>
          <p:nvPr/>
        </p:nvSpPr>
        <p:spPr>
          <a:xfrm>
            <a:off x="4873875" y="1872499"/>
            <a:ext cx="832279" cy="369332"/>
          </a:xfrm>
          <a:prstGeom prst="rect">
            <a:avLst/>
          </a:prstGeom>
          <a:noFill/>
        </p:spPr>
        <p:txBody>
          <a:bodyPr wrap="none" rtlCol="0">
            <a:spAutoFit/>
          </a:bodyPr>
          <a:lstStyle/>
          <a:p>
            <a:r>
              <a:rPr lang="en-US" dirty="0" smtClean="0">
                <a:latin typeface="Seravek"/>
                <a:cs typeface="Seravek"/>
              </a:rPr>
              <a:t>Proc. 2</a:t>
            </a:r>
            <a:endParaRPr lang="en-US" dirty="0">
              <a:latin typeface="Seravek"/>
              <a:cs typeface="Seravek"/>
            </a:endParaRPr>
          </a:p>
        </p:txBody>
      </p:sp>
      <p:sp>
        <p:nvSpPr>
          <p:cNvPr id="158" name="Rectangle 157"/>
          <p:cNvSpPr/>
          <p:nvPr/>
        </p:nvSpPr>
        <p:spPr>
          <a:xfrm>
            <a:off x="7520089"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59" name="Rectangle 158"/>
          <p:cNvSpPr/>
          <p:nvPr/>
        </p:nvSpPr>
        <p:spPr>
          <a:xfrm>
            <a:off x="7530891"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62" name="TextBox 161"/>
          <p:cNvSpPr txBox="1"/>
          <p:nvPr/>
        </p:nvSpPr>
        <p:spPr>
          <a:xfrm>
            <a:off x="8020461" y="1872498"/>
            <a:ext cx="886781" cy="369332"/>
          </a:xfrm>
          <a:prstGeom prst="rect">
            <a:avLst/>
          </a:prstGeom>
          <a:noFill/>
        </p:spPr>
        <p:txBody>
          <a:bodyPr wrap="none" rtlCol="0">
            <a:spAutoFit/>
          </a:bodyPr>
          <a:lstStyle/>
          <a:p>
            <a:r>
              <a:rPr lang="en-US" dirty="0" smtClean="0">
                <a:latin typeface="Seravek"/>
                <a:cs typeface="Seravek"/>
              </a:rPr>
              <a:t>Proc. N</a:t>
            </a:r>
            <a:endParaRPr lang="en-US" dirty="0">
              <a:latin typeface="Seravek"/>
              <a:cs typeface="Seravek"/>
            </a:endParaRPr>
          </a:p>
        </p:txBody>
      </p:sp>
      <p:grpSp>
        <p:nvGrpSpPr>
          <p:cNvPr id="19" name="Group 18"/>
          <p:cNvGrpSpPr/>
          <p:nvPr/>
        </p:nvGrpSpPr>
        <p:grpSpPr>
          <a:xfrm>
            <a:off x="1813452" y="2246911"/>
            <a:ext cx="1644510" cy="1118457"/>
            <a:chOff x="2100665" y="2119910"/>
            <a:chExt cx="1656097" cy="2225988"/>
          </a:xfrm>
        </p:grpSpPr>
        <p:sp>
          <p:nvSpPr>
            <p:cNvPr id="305" name="Rectangle 304"/>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3" name="Group 12"/>
            <p:cNvGrpSpPr/>
            <p:nvPr/>
          </p:nvGrpSpPr>
          <p:grpSpPr>
            <a:xfrm>
              <a:off x="3340123" y="2119910"/>
              <a:ext cx="416639" cy="2225988"/>
              <a:chOff x="3611132" y="4189369"/>
              <a:chExt cx="416639" cy="2225988"/>
            </a:xfrm>
          </p:grpSpPr>
          <p:sp>
            <p:nvSpPr>
              <p:cNvPr id="130" name="Trapezoid 129"/>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7" name="TextBox 6"/>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97" name="Right Arrow 196"/>
          <p:cNvSpPr/>
          <p:nvPr/>
        </p:nvSpPr>
        <p:spPr>
          <a:xfrm>
            <a:off x="11524531" y="1493782"/>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198" name="TextBox 197"/>
          <p:cNvSpPr txBox="1"/>
          <p:nvPr/>
        </p:nvSpPr>
        <p:spPr>
          <a:xfrm>
            <a:off x="11406464" y="1147681"/>
            <a:ext cx="677341" cy="410071"/>
          </a:xfrm>
          <a:prstGeom prst="rect">
            <a:avLst/>
          </a:prstGeom>
          <a:noFill/>
        </p:spPr>
        <p:txBody>
          <a:bodyPr wrap="none" lIns="130622" tIns="65311" rIns="130622" bIns="65311" rtlCol="0">
            <a:spAutoFit/>
          </a:bodyPr>
          <a:lstStyle/>
          <a:p>
            <a:r>
              <a:rPr lang="en-US" dirty="0" smtClean="0">
                <a:latin typeface="Seravek"/>
                <a:cs typeface="Seravek"/>
              </a:rPr>
              <a:t>Out</a:t>
            </a:r>
            <a:endParaRPr lang="en-US" dirty="0">
              <a:latin typeface="Seravek"/>
              <a:cs typeface="Seravek"/>
            </a:endParaRPr>
          </a:p>
        </p:txBody>
      </p:sp>
      <p:sp>
        <p:nvSpPr>
          <p:cNvPr id="199" name="TextBox 198"/>
          <p:cNvSpPr txBox="1"/>
          <p:nvPr/>
        </p:nvSpPr>
        <p:spPr>
          <a:xfrm>
            <a:off x="10715510" y="546844"/>
            <a:ext cx="926857" cy="369332"/>
          </a:xfrm>
          <a:prstGeom prst="rect">
            <a:avLst/>
          </a:prstGeom>
          <a:noFill/>
        </p:spPr>
        <p:txBody>
          <a:bodyPr wrap="none" rtlCol="0">
            <a:spAutoFit/>
          </a:bodyPr>
          <a:lstStyle/>
          <a:p>
            <a:r>
              <a:rPr lang="en-US" smtClean="0">
                <a:latin typeface="Seravek"/>
                <a:cs typeface="Seravek"/>
              </a:rPr>
              <a:t>Queues</a:t>
            </a:r>
            <a:endParaRPr lang="en-US" dirty="0">
              <a:latin typeface="Seravek"/>
              <a:cs typeface="Seravek"/>
            </a:endParaRPr>
          </a:p>
        </p:txBody>
      </p:sp>
      <p:grpSp>
        <p:nvGrpSpPr>
          <p:cNvPr id="36" name="Group 35"/>
          <p:cNvGrpSpPr/>
          <p:nvPr/>
        </p:nvGrpSpPr>
        <p:grpSpPr>
          <a:xfrm>
            <a:off x="1887006" y="5553935"/>
            <a:ext cx="1506655" cy="1289609"/>
            <a:chOff x="1887006" y="4277169"/>
            <a:chExt cx="1506655" cy="2342086"/>
          </a:xfrm>
        </p:grpSpPr>
        <p:sp>
          <p:nvSpPr>
            <p:cNvPr id="200" name="Rectangle 199"/>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1</a:t>
              </a:r>
              <a:endParaRPr lang="en-US" sz="2400" dirty="0">
                <a:solidFill>
                  <a:schemeClr val="tx1"/>
                </a:solidFill>
                <a:latin typeface="Seravek" charset="0"/>
                <a:ea typeface="Seravek" charset="0"/>
                <a:cs typeface="Seravek" charset="0"/>
              </a:endParaRPr>
            </a:p>
          </p:txBody>
        </p:sp>
        <p:cxnSp>
          <p:nvCxnSpPr>
            <p:cNvPr id="213" name="Straight Arrow Connector 212"/>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4613902" y="5553935"/>
            <a:ext cx="1506655" cy="1289609"/>
            <a:chOff x="1887006" y="4277169"/>
            <a:chExt cx="1506655" cy="2342086"/>
          </a:xfrm>
        </p:grpSpPr>
        <p:sp>
          <p:nvSpPr>
            <p:cNvPr id="223" name="Rectangle 222"/>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2</a:t>
              </a:r>
            </a:p>
          </p:txBody>
        </p:sp>
        <p:cxnSp>
          <p:nvCxnSpPr>
            <p:cNvPr id="224" name="Straight Arrow Connector 223"/>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7758468" y="5553935"/>
            <a:ext cx="1506655" cy="1289609"/>
            <a:chOff x="1887006" y="4277169"/>
            <a:chExt cx="1506655" cy="2342086"/>
          </a:xfrm>
        </p:grpSpPr>
        <p:sp>
          <p:nvSpPr>
            <p:cNvPr id="226" name="Rectangle 225"/>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N</a:t>
              </a:r>
            </a:p>
          </p:txBody>
        </p:sp>
        <p:cxnSp>
          <p:nvCxnSpPr>
            <p:cNvPr id="227" name="Straight Arrow Connector 226"/>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6591789" y="6352275"/>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650031" y="36167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67229" y="3613773"/>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613001" y="36085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893646" y="3908027"/>
            <a:ext cx="7472425" cy="1644608"/>
            <a:chOff x="3667044" y="2253664"/>
            <a:chExt cx="3460640" cy="794657"/>
          </a:xfrm>
        </p:grpSpPr>
        <p:sp>
          <p:nvSpPr>
            <p:cNvPr id="94" name="Rectangle 93"/>
            <p:cNvSpPr/>
            <p:nvPr/>
          </p:nvSpPr>
          <p:spPr>
            <a:xfrm>
              <a:off x="3667044" y="2253664"/>
              <a:ext cx="3460640" cy="794657"/>
            </a:xfrm>
            <a:prstGeom prst="rect">
              <a:avLst/>
            </a:prstGeom>
            <a:solidFill>
              <a:schemeClr val="accent6">
                <a:lumMod val="40000"/>
                <a:lumOff val="60000"/>
              </a:schemeClr>
            </a:solidFill>
            <a:ln>
              <a:solidFill>
                <a:schemeClr val="accent6">
                  <a:alpha val="83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dirty="0">
                <a:solidFill>
                  <a:srgbClr val="002060"/>
                </a:solidFill>
              </a:endParaRPr>
            </a:p>
          </p:txBody>
        </p:sp>
        <p:sp>
          <p:nvSpPr>
            <p:cNvPr id="95" name="Freeform 94"/>
            <p:cNvSpPr/>
            <p:nvPr/>
          </p:nvSpPr>
          <p:spPr>
            <a:xfrm>
              <a:off x="4161341" y="2409648"/>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6" name="Freeform 95"/>
            <p:cNvSpPr/>
            <p:nvPr/>
          </p:nvSpPr>
          <p:spPr>
            <a:xfrm flipH="1" flipV="1">
              <a:off x="5400070" y="2659335"/>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7" name="Freeform 96"/>
            <p:cNvSpPr/>
            <p:nvPr/>
          </p:nvSpPr>
          <p:spPr>
            <a:xfrm flipH="1">
              <a:off x="5420121" y="2416920"/>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8" name="Freeform 97"/>
            <p:cNvSpPr/>
            <p:nvPr/>
          </p:nvSpPr>
          <p:spPr>
            <a:xfrm flipV="1">
              <a:off x="4181391" y="2666607"/>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grpSp>
      <p:sp>
        <p:nvSpPr>
          <p:cNvPr id="99" name="Trapezoid 98"/>
          <p:cNvSpPr/>
          <p:nvPr/>
        </p:nvSpPr>
        <p:spPr>
          <a:xfrm rot="16200000" flipH="1">
            <a:off x="493306" y="1142906"/>
            <a:ext cx="1701413" cy="334443"/>
          </a:xfrm>
          <a:prstGeom prst="trapezoid">
            <a:avLst>
              <a:gd name="adj" fmla="val 8170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smtClean="0"/>
              <a:t>Distrib</a:t>
            </a:r>
            <a:r>
              <a:rPr lang="en-US" smtClean="0"/>
              <a:t>utor</a:t>
            </a:r>
            <a:endParaRPr lang="en-US" sz="1800" dirty="0"/>
          </a:p>
        </p:txBody>
      </p:sp>
      <p:sp>
        <p:nvSpPr>
          <p:cNvPr id="209" name="Rectangle 208"/>
          <p:cNvSpPr/>
          <p:nvPr/>
        </p:nvSpPr>
        <p:spPr>
          <a:xfrm>
            <a:off x="550748" y="698591"/>
            <a:ext cx="455092" cy="1210809"/>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smtClean="0">
                <a:latin typeface="Seravek"/>
                <a:cs typeface="Seravek"/>
              </a:rPr>
              <a:t>Parser</a:t>
            </a:r>
            <a:endParaRPr lang="en-US" sz="1600" dirty="0">
              <a:latin typeface="Seravek"/>
              <a:cs typeface="Seravek"/>
            </a:endParaRPr>
          </a:p>
        </p:txBody>
      </p:sp>
      <p:sp>
        <p:nvSpPr>
          <p:cNvPr id="210" name="Right Arrow 209"/>
          <p:cNvSpPr/>
          <p:nvPr/>
        </p:nvSpPr>
        <p:spPr>
          <a:xfrm>
            <a:off x="115527" y="1171505"/>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211" name="TextBox 210"/>
          <p:cNvSpPr txBox="1"/>
          <p:nvPr/>
        </p:nvSpPr>
        <p:spPr>
          <a:xfrm>
            <a:off x="44338" y="843728"/>
            <a:ext cx="471021" cy="410071"/>
          </a:xfrm>
          <a:prstGeom prst="rect">
            <a:avLst/>
          </a:prstGeom>
          <a:noFill/>
        </p:spPr>
        <p:txBody>
          <a:bodyPr wrap="none" lIns="130622" tIns="65311" rIns="130622" bIns="65311" rtlCol="0">
            <a:spAutoFit/>
          </a:bodyPr>
          <a:lstStyle/>
          <a:p>
            <a:r>
              <a:rPr lang="en-US" dirty="0" smtClean="0">
                <a:latin typeface="Seravek"/>
                <a:cs typeface="Seravek"/>
              </a:rPr>
              <a:t>In</a:t>
            </a:r>
            <a:endParaRPr lang="en-US" dirty="0">
              <a:latin typeface="Seravek"/>
              <a:cs typeface="Seravek"/>
            </a:endParaRPr>
          </a:p>
        </p:txBody>
      </p:sp>
      <p:cxnSp>
        <p:nvCxnSpPr>
          <p:cNvPr id="214" name="Straight Arrow Connector 213"/>
          <p:cNvCxnSpPr>
            <a:stCxn id="99" idx="2"/>
          </p:cNvCxnSpPr>
          <p:nvPr/>
        </p:nvCxnSpPr>
        <p:spPr>
          <a:xfrm flipV="1">
            <a:off x="1511234" y="1303995"/>
            <a:ext cx="6505691" cy="6133"/>
          </a:xfrm>
          <a:prstGeom prst="straightConnector1">
            <a:avLst/>
          </a:prstGeom>
          <a:ln w="2540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a:off x="2216259" y="1297064"/>
            <a:ext cx="0" cy="863770"/>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H="1">
            <a:off x="4859460" y="1305413"/>
            <a:ext cx="4318" cy="862748"/>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flipH="1">
            <a:off x="8012607" y="1287425"/>
            <a:ext cx="8636" cy="886653"/>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a:off x="3004255" y="1546347"/>
            <a:ext cx="7174987" cy="0"/>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10179242" y="1001514"/>
            <a:ext cx="455092" cy="1210809"/>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err="1" smtClean="0">
                <a:latin typeface="Seravek"/>
                <a:cs typeface="Seravek"/>
              </a:rPr>
              <a:t>Deparser</a:t>
            </a:r>
            <a:endParaRPr lang="en-US" sz="1600" dirty="0">
              <a:latin typeface="Seravek"/>
              <a:cs typeface="Seravek"/>
            </a:endParaRPr>
          </a:p>
        </p:txBody>
      </p:sp>
      <p:cxnSp>
        <p:nvCxnSpPr>
          <p:cNvPr id="221" name="Straight Arrow Connector 220"/>
          <p:cNvCxnSpPr/>
          <p:nvPr/>
        </p:nvCxnSpPr>
        <p:spPr>
          <a:xfrm flipH="1">
            <a:off x="3012722" y="1550537"/>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flipH="1">
            <a:off x="5678997" y="1549211"/>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a:off x="8891075" y="1549211"/>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2406486" y="231612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00" name="Rectangle 99"/>
          <p:cNvSpPr/>
          <p:nvPr/>
        </p:nvSpPr>
        <p:spPr>
          <a:xfrm>
            <a:off x="2488092" y="241791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233" name="Rectangle 232"/>
          <p:cNvSpPr/>
          <p:nvPr/>
        </p:nvSpPr>
        <p:spPr>
          <a:xfrm>
            <a:off x="2570114" y="249931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1</a:t>
            </a:r>
            <a:endParaRPr lang="en-US" sz="2000" dirty="0">
              <a:solidFill>
                <a:schemeClr val="tx1"/>
              </a:solidFill>
              <a:latin typeface="Seravek"/>
              <a:cs typeface="Seravek"/>
            </a:endParaRPr>
          </a:p>
        </p:txBody>
      </p:sp>
      <p:grpSp>
        <p:nvGrpSpPr>
          <p:cNvPr id="110" name="Group 109"/>
          <p:cNvGrpSpPr/>
          <p:nvPr/>
        </p:nvGrpSpPr>
        <p:grpSpPr>
          <a:xfrm>
            <a:off x="4527222" y="2251635"/>
            <a:ext cx="1644510" cy="1118457"/>
            <a:chOff x="2100665" y="2119910"/>
            <a:chExt cx="1656097" cy="2225988"/>
          </a:xfrm>
        </p:grpSpPr>
        <p:sp>
          <p:nvSpPr>
            <p:cNvPr id="111" name="Rectangle 110"/>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13" name="Group 112"/>
            <p:cNvGrpSpPr/>
            <p:nvPr/>
          </p:nvGrpSpPr>
          <p:grpSpPr>
            <a:xfrm>
              <a:off x="3340123" y="2119910"/>
              <a:ext cx="416639" cy="2225988"/>
              <a:chOff x="3611132" y="4189369"/>
              <a:chExt cx="416639" cy="2225988"/>
            </a:xfrm>
          </p:grpSpPr>
          <p:sp>
            <p:nvSpPr>
              <p:cNvPr id="114" name="Trapezoid 113"/>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15" name="TextBox 114"/>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16" name="Rectangle 115"/>
          <p:cNvSpPr/>
          <p:nvPr/>
        </p:nvSpPr>
        <p:spPr>
          <a:xfrm>
            <a:off x="5120256" y="232085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17" name="Rectangle 116"/>
          <p:cNvSpPr/>
          <p:nvPr/>
        </p:nvSpPr>
        <p:spPr>
          <a:xfrm>
            <a:off x="5201862" y="2422636"/>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18" name="Rectangle 117"/>
          <p:cNvSpPr/>
          <p:nvPr/>
        </p:nvSpPr>
        <p:spPr>
          <a:xfrm>
            <a:off x="5283884" y="250404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2</a:t>
            </a:r>
            <a:endParaRPr lang="en-US" sz="2000" dirty="0">
              <a:solidFill>
                <a:schemeClr val="tx1"/>
              </a:solidFill>
              <a:latin typeface="Seravek"/>
              <a:cs typeface="Seravek"/>
            </a:endParaRPr>
          </a:p>
        </p:txBody>
      </p:sp>
      <p:grpSp>
        <p:nvGrpSpPr>
          <p:cNvPr id="119" name="Group 118"/>
          <p:cNvGrpSpPr/>
          <p:nvPr/>
        </p:nvGrpSpPr>
        <p:grpSpPr>
          <a:xfrm>
            <a:off x="7719540" y="2243297"/>
            <a:ext cx="1644510" cy="1118457"/>
            <a:chOff x="2100665" y="2119910"/>
            <a:chExt cx="1656097" cy="2225988"/>
          </a:xfrm>
        </p:grpSpPr>
        <p:sp>
          <p:nvSpPr>
            <p:cNvPr id="120" name="Rectangle 119"/>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21" name="Group 120"/>
            <p:cNvGrpSpPr/>
            <p:nvPr/>
          </p:nvGrpSpPr>
          <p:grpSpPr>
            <a:xfrm>
              <a:off x="3340123" y="2119910"/>
              <a:ext cx="416639" cy="2225988"/>
              <a:chOff x="3611132" y="4189369"/>
              <a:chExt cx="416639" cy="2225988"/>
            </a:xfrm>
          </p:grpSpPr>
          <p:sp>
            <p:nvSpPr>
              <p:cNvPr id="122" name="Trapezoid 121"/>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23" name="TextBox 122"/>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24" name="Rectangle 123"/>
          <p:cNvSpPr/>
          <p:nvPr/>
        </p:nvSpPr>
        <p:spPr>
          <a:xfrm>
            <a:off x="8312574" y="2312514"/>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25" name="Rectangle 124"/>
          <p:cNvSpPr/>
          <p:nvPr/>
        </p:nvSpPr>
        <p:spPr>
          <a:xfrm>
            <a:off x="8394180" y="241429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26" name="Rectangle 125"/>
          <p:cNvSpPr/>
          <p:nvPr/>
        </p:nvSpPr>
        <p:spPr>
          <a:xfrm>
            <a:off x="8476202" y="2495704"/>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N</a:t>
            </a:r>
            <a:endParaRPr lang="en-US" sz="2000" dirty="0">
              <a:solidFill>
                <a:schemeClr val="tx1"/>
              </a:solidFill>
              <a:latin typeface="Seravek"/>
              <a:cs typeface="Seravek"/>
            </a:endParaRPr>
          </a:p>
        </p:txBody>
      </p:sp>
      <p:sp>
        <p:nvSpPr>
          <p:cNvPr id="3" name="Title 2"/>
          <p:cNvSpPr>
            <a:spLocks noGrp="1"/>
          </p:cNvSpPr>
          <p:nvPr>
            <p:ph type="title"/>
          </p:nvPr>
        </p:nvSpPr>
        <p:spPr/>
        <p:txBody>
          <a:bodyPr/>
          <a:lstStyle/>
          <a:p>
            <a:pPr algn="ctr"/>
            <a:r>
              <a:rPr lang="en-US" dirty="0" smtClean="0"/>
              <a:t>Compute disaggregation</a:t>
            </a:r>
            <a:endParaRPr lang="en-US" dirty="0"/>
          </a:p>
        </p:txBody>
      </p:sp>
    </p:spTree>
    <p:extLst>
      <p:ext uri="{BB962C8B-B14F-4D97-AF65-F5344CB8AC3E}">
        <p14:creationId xmlns:p14="http://schemas.microsoft.com/office/powerpoint/2010/main" val="1101149423"/>
      </p:ext>
    </p:extLst>
  </p:cSld>
  <p:clrMapOvr>
    <a:masterClrMapping/>
  </p:clrMapOvr>
  <mc:AlternateContent xmlns:mc="http://schemas.openxmlformats.org/markup-compatibility/2006" xmlns:p14="http://schemas.microsoft.com/office/powerpoint/2010/main">
    <mc:Choice Requires="p14">
      <p:transition spd="med" p14:dur="700" advTm="25122">
        <p:fade/>
      </p:transition>
    </mc:Choice>
    <mc:Fallback xmlns="">
      <p:transition spd="med" advTm="2512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2" name="Straight Arrow Connector 211"/>
          <p:cNvCxnSpPr>
            <a:endCxn id="99" idx="0"/>
          </p:cNvCxnSpPr>
          <p:nvPr/>
        </p:nvCxnSpPr>
        <p:spPr>
          <a:xfrm>
            <a:off x="781039" y="1299678"/>
            <a:ext cx="395752" cy="10450"/>
          </a:xfrm>
          <a:prstGeom prst="straightConnector1">
            <a:avLst/>
          </a:prstGeom>
          <a:ln w="25400">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0895310" y="1034697"/>
            <a:ext cx="424928" cy="1177626"/>
            <a:chOff x="6749312" y="3009900"/>
            <a:chExt cx="527796" cy="1790700"/>
          </a:xfrm>
        </p:grpSpPr>
        <p:grpSp>
          <p:nvGrpSpPr>
            <p:cNvPr id="180" name="Group 65"/>
            <p:cNvGrpSpPr/>
            <p:nvPr/>
          </p:nvGrpSpPr>
          <p:grpSpPr>
            <a:xfrm>
              <a:off x="6749319" y="3009900"/>
              <a:ext cx="527789" cy="298464"/>
              <a:chOff x="7660968" y="1751777"/>
              <a:chExt cx="1040580" cy="450645"/>
            </a:xfrm>
          </p:grpSpPr>
          <p:sp>
            <p:nvSpPr>
              <p:cNvPr id="193" name="Freeform 192"/>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4" name="Straight Connector 193"/>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70"/>
            <p:cNvGrpSpPr/>
            <p:nvPr/>
          </p:nvGrpSpPr>
          <p:grpSpPr>
            <a:xfrm>
              <a:off x="6749312" y="3511536"/>
              <a:ext cx="527788" cy="298464"/>
              <a:chOff x="7660968" y="1751777"/>
              <a:chExt cx="1040580" cy="450645"/>
            </a:xfrm>
          </p:grpSpPr>
          <p:sp>
            <p:nvSpPr>
              <p:cNvPr id="190" name="Freeform 18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91" name="Straight Connector 190"/>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2" name="Group 65"/>
            <p:cNvGrpSpPr/>
            <p:nvPr/>
          </p:nvGrpSpPr>
          <p:grpSpPr>
            <a:xfrm>
              <a:off x="6749312" y="4006836"/>
              <a:ext cx="527788" cy="298464"/>
              <a:chOff x="7660968" y="1751777"/>
              <a:chExt cx="1040580" cy="450645"/>
            </a:xfrm>
          </p:grpSpPr>
          <p:sp>
            <p:nvSpPr>
              <p:cNvPr id="187" name="Freeform 186"/>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8" name="Straight Connector 187"/>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3" name="Group 70"/>
            <p:cNvGrpSpPr/>
            <p:nvPr/>
          </p:nvGrpSpPr>
          <p:grpSpPr>
            <a:xfrm>
              <a:off x="6749312" y="4502136"/>
              <a:ext cx="527788" cy="298464"/>
              <a:chOff x="7660968" y="1751777"/>
              <a:chExt cx="1040580" cy="450645"/>
            </a:xfrm>
          </p:grpSpPr>
          <p:sp>
            <p:nvSpPr>
              <p:cNvPr id="184" name="Freeform 183"/>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Seravek"/>
                  <a:cs typeface="Seravek"/>
                </a:endParaRPr>
              </a:p>
            </p:txBody>
          </p:sp>
          <p:cxnSp>
            <p:nvCxnSpPr>
              <p:cNvPr id="185" name="Straight Connector 184"/>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9" name="Straight Connector 8"/>
          <p:cNvCxnSpPr/>
          <p:nvPr/>
        </p:nvCxnSpPr>
        <p:spPr>
          <a:xfrm>
            <a:off x="9298973" y="2414307"/>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298973" y="3390908"/>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298973" y="2761643"/>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298973" y="3033866"/>
            <a:ext cx="73331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08141" y="2879606"/>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32386"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82" name="Rectangle 81"/>
          <p:cNvSpPr/>
          <p:nvPr/>
        </p:nvSpPr>
        <p:spPr>
          <a:xfrm>
            <a:off x="1643188"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81" name="TextBox 80"/>
          <p:cNvSpPr txBox="1"/>
          <p:nvPr/>
        </p:nvSpPr>
        <p:spPr>
          <a:xfrm>
            <a:off x="2216259" y="1872501"/>
            <a:ext cx="805029" cy="369332"/>
          </a:xfrm>
          <a:prstGeom prst="rect">
            <a:avLst/>
          </a:prstGeom>
          <a:noFill/>
        </p:spPr>
        <p:txBody>
          <a:bodyPr wrap="none" rtlCol="0">
            <a:spAutoFit/>
          </a:bodyPr>
          <a:lstStyle/>
          <a:p>
            <a:r>
              <a:rPr lang="en-US" dirty="0" smtClean="0">
                <a:latin typeface="Seravek"/>
                <a:cs typeface="Seravek"/>
              </a:rPr>
              <a:t>Proc. 1</a:t>
            </a:r>
            <a:endParaRPr lang="en-US" dirty="0">
              <a:latin typeface="Seravek"/>
              <a:cs typeface="Seravek"/>
            </a:endParaRPr>
          </a:p>
        </p:txBody>
      </p:sp>
      <p:sp>
        <p:nvSpPr>
          <p:cNvPr id="128" name="Rectangle 127"/>
          <p:cNvSpPr/>
          <p:nvPr/>
        </p:nvSpPr>
        <p:spPr>
          <a:xfrm>
            <a:off x="4348398"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29" name="Rectangle 128"/>
          <p:cNvSpPr/>
          <p:nvPr/>
        </p:nvSpPr>
        <p:spPr>
          <a:xfrm>
            <a:off x="4359199"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32" name="TextBox 131"/>
          <p:cNvSpPr txBox="1"/>
          <p:nvPr/>
        </p:nvSpPr>
        <p:spPr>
          <a:xfrm>
            <a:off x="4873875" y="1872499"/>
            <a:ext cx="832279" cy="369332"/>
          </a:xfrm>
          <a:prstGeom prst="rect">
            <a:avLst/>
          </a:prstGeom>
          <a:noFill/>
        </p:spPr>
        <p:txBody>
          <a:bodyPr wrap="none" rtlCol="0">
            <a:spAutoFit/>
          </a:bodyPr>
          <a:lstStyle/>
          <a:p>
            <a:r>
              <a:rPr lang="en-US" dirty="0" smtClean="0">
                <a:latin typeface="Seravek"/>
                <a:cs typeface="Seravek"/>
              </a:rPr>
              <a:t>Proc. 2</a:t>
            </a:r>
            <a:endParaRPr lang="en-US" dirty="0">
              <a:latin typeface="Seravek"/>
              <a:cs typeface="Seravek"/>
            </a:endParaRPr>
          </a:p>
        </p:txBody>
      </p:sp>
      <p:sp>
        <p:nvSpPr>
          <p:cNvPr id="158" name="Rectangle 157"/>
          <p:cNvSpPr/>
          <p:nvPr/>
        </p:nvSpPr>
        <p:spPr>
          <a:xfrm>
            <a:off x="7520089" y="2166624"/>
            <a:ext cx="2023328" cy="1459649"/>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3200" dirty="0">
              <a:solidFill>
                <a:schemeClr val="tx1"/>
              </a:solidFill>
              <a:latin typeface="Seravek"/>
              <a:cs typeface="Seravek"/>
            </a:endParaRPr>
          </a:p>
        </p:txBody>
      </p:sp>
      <p:sp>
        <p:nvSpPr>
          <p:cNvPr id="159" name="Rectangle 158"/>
          <p:cNvSpPr/>
          <p:nvPr/>
        </p:nvSpPr>
        <p:spPr>
          <a:xfrm>
            <a:off x="7530891" y="2168161"/>
            <a:ext cx="2016062" cy="1456812"/>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000000"/>
              </a:solidFill>
            </a:endParaRPr>
          </a:p>
        </p:txBody>
      </p:sp>
      <p:sp>
        <p:nvSpPr>
          <p:cNvPr id="162" name="TextBox 161"/>
          <p:cNvSpPr txBox="1"/>
          <p:nvPr/>
        </p:nvSpPr>
        <p:spPr>
          <a:xfrm>
            <a:off x="8020461" y="1872498"/>
            <a:ext cx="886781" cy="369332"/>
          </a:xfrm>
          <a:prstGeom prst="rect">
            <a:avLst/>
          </a:prstGeom>
          <a:noFill/>
        </p:spPr>
        <p:txBody>
          <a:bodyPr wrap="none" rtlCol="0">
            <a:spAutoFit/>
          </a:bodyPr>
          <a:lstStyle/>
          <a:p>
            <a:r>
              <a:rPr lang="en-US" dirty="0" smtClean="0">
                <a:latin typeface="Seravek"/>
                <a:cs typeface="Seravek"/>
              </a:rPr>
              <a:t>Proc. N</a:t>
            </a:r>
            <a:endParaRPr lang="en-US" dirty="0">
              <a:latin typeface="Seravek"/>
              <a:cs typeface="Seravek"/>
            </a:endParaRPr>
          </a:p>
        </p:txBody>
      </p:sp>
      <p:grpSp>
        <p:nvGrpSpPr>
          <p:cNvPr id="19" name="Group 18"/>
          <p:cNvGrpSpPr/>
          <p:nvPr/>
        </p:nvGrpSpPr>
        <p:grpSpPr>
          <a:xfrm>
            <a:off x="1813452" y="2246911"/>
            <a:ext cx="1644510" cy="1118457"/>
            <a:chOff x="2100665" y="2119910"/>
            <a:chExt cx="1656097" cy="2225988"/>
          </a:xfrm>
        </p:grpSpPr>
        <p:sp>
          <p:nvSpPr>
            <p:cNvPr id="305" name="Rectangle 304"/>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3" name="Group 12"/>
            <p:cNvGrpSpPr/>
            <p:nvPr/>
          </p:nvGrpSpPr>
          <p:grpSpPr>
            <a:xfrm>
              <a:off x="3340123" y="2119910"/>
              <a:ext cx="416639" cy="2225988"/>
              <a:chOff x="3611132" y="4189369"/>
              <a:chExt cx="416639" cy="2225988"/>
            </a:xfrm>
          </p:grpSpPr>
          <p:sp>
            <p:nvSpPr>
              <p:cNvPr id="130" name="Trapezoid 129"/>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7" name="TextBox 6"/>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97" name="Right Arrow 196"/>
          <p:cNvSpPr/>
          <p:nvPr/>
        </p:nvSpPr>
        <p:spPr>
          <a:xfrm>
            <a:off x="11524531" y="1493782"/>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198" name="TextBox 197"/>
          <p:cNvSpPr txBox="1"/>
          <p:nvPr/>
        </p:nvSpPr>
        <p:spPr>
          <a:xfrm>
            <a:off x="11406464" y="1147681"/>
            <a:ext cx="677341" cy="410071"/>
          </a:xfrm>
          <a:prstGeom prst="rect">
            <a:avLst/>
          </a:prstGeom>
          <a:noFill/>
        </p:spPr>
        <p:txBody>
          <a:bodyPr wrap="none" lIns="130622" tIns="65311" rIns="130622" bIns="65311" rtlCol="0">
            <a:spAutoFit/>
          </a:bodyPr>
          <a:lstStyle/>
          <a:p>
            <a:r>
              <a:rPr lang="en-US" dirty="0" smtClean="0">
                <a:latin typeface="Seravek"/>
                <a:cs typeface="Seravek"/>
              </a:rPr>
              <a:t>Out</a:t>
            </a:r>
            <a:endParaRPr lang="en-US" dirty="0">
              <a:latin typeface="Seravek"/>
              <a:cs typeface="Seravek"/>
            </a:endParaRPr>
          </a:p>
        </p:txBody>
      </p:sp>
      <p:sp>
        <p:nvSpPr>
          <p:cNvPr id="199" name="TextBox 198"/>
          <p:cNvSpPr txBox="1"/>
          <p:nvPr/>
        </p:nvSpPr>
        <p:spPr>
          <a:xfrm>
            <a:off x="10715510" y="546844"/>
            <a:ext cx="926857" cy="369332"/>
          </a:xfrm>
          <a:prstGeom prst="rect">
            <a:avLst/>
          </a:prstGeom>
          <a:noFill/>
        </p:spPr>
        <p:txBody>
          <a:bodyPr wrap="none" rtlCol="0">
            <a:spAutoFit/>
          </a:bodyPr>
          <a:lstStyle/>
          <a:p>
            <a:r>
              <a:rPr lang="en-US" smtClean="0">
                <a:latin typeface="Seravek"/>
                <a:cs typeface="Seravek"/>
              </a:rPr>
              <a:t>Queues</a:t>
            </a:r>
            <a:endParaRPr lang="en-US" dirty="0">
              <a:latin typeface="Seravek"/>
              <a:cs typeface="Seravek"/>
            </a:endParaRPr>
          </a:p>
        </p:txBody>
      </p:sp>
      <p:grpSp>
        <p:nvGrpSpPr>
          <p:cNvPr id="36" name="Group 35"/>
          <p:cNvGrpSpPr/>
          <p:nvPr/>
        </p:nvGrpSpPr>
        <p:grpSpPr>
          <a:xfrm>
            <a:off x="1887006" y="5553935"/>
            <a:ext cx="1506655" cy="1289609"/>
            <a:chOff x="1887006" y="4277169"/>
            <a:chExt cx="1506655" cy="2342086"/>
          </a:xfrm>
        </p:grpSpPr>
        <p:sp>
          <p:nvSpPr>
            <p:cNvPr id="200" name="Rectangle 199"/>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1</a:t>
              </a:r>
              <a:endParaRPr lang="en-US" sz="2400" dirty="0">
                <a:solidFill>
                  <a:schemeClr val="tx1"/>
                </a:solidFill>
                <a:latin typeface="Seravek" charset="0"/>
                <a:ea typeface="Seravek" charset="0"/>
                <a:cs typeface="Seravek" charset="0"/>
              </a:endParaRPr>
            </a:p>
          </p:txBody>
        </p:sp>
        <p:cxnSp>
          <p:nvCxnSpPr>
            <p:cNvPr id="213" name="Straight Arrow Connector 212"/>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4613902" y="5553935"/>
            <a:ext cx="1506655" cy="1289609"/>
            <a:chOff x="1887006" y="4277169"/>
            <a:chExt cx="1506655" cy="2342086"/>
          </a:xfrm>
        </p:grpSpPr>
        <p:sp>
          <p:nvSpPr>
            <p:cNvPr id="223" name="Rectangle 222"/>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2</a:t>
              </a:r>
            </a:p>
          </p:txBody>
        </p:sp>
        <p:cxnSp>
          <p:nvCxnSpPr>
            <p:cNvPr id="224" name="Straight Arrow Connector 223"/>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7758468" y="5553935"/>
            <a:ext cx="1506655" cy="1289609"/>
            <a:chOff x="1887006" y="4277169"/>
            <a:chExt cx="1506655" cy="2342086"/>
          </a:xfrm>
        </p:grpSpPr>
        <p:sp>
          <p:nvSpPr>
            <p:cNvPr id="226" name="Rectangle 225"/>
            <p:cNvSpPr/>
            <p:nvPr/>
          </p:nvSpPr>
          <p:spPr>
            <a:xfrm>
              <a:off x="18870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400" dirty="0">
                  <a:solidFill>
                    <a:schemeClr val="tx1"/>
                  </a:solidFill>
                  <a:latin typeface="Seravek" charset="0"/>
                  <a:ea typeface="Seravek" charset="0"/>
                  <a:cs typeface="Seravek" charset="0"/>
                </a:rPr>
                <a:t>Memory </a:t>
              </a:r>
              <a:r>
                <a:rPr lang="en-US" sz="2400" dirty="0" smtClean="0">
                  <a:solidFill>
                    <a:schemeClr val="tx1"/>
                  </a:solidFill>
                  <a:latin typeface="Seravek" charset="0"/>
                  <a:ea typeface="Seravek" charset="0"/>
                  <a:cs typeface="Seravek" charset="0"/>
                </a:rPr>
                <a:t>Cluster </a:t>
              </a:r>
              <a:r>
                <a:rPr lang="en-US" sz="2400" dirty="0">
                  <a:solidFill>
                    <a:schemeClr val="tx1"/>
                  </a:solidFill>
                  <a:latin typeface="Seravek" charset="0"/>
                  <a:ea typeface="Seravek" charset="0"/>
                  <a:cs typeface="Seravek" charset="0"/>
                </a:rPr>
                <a:t>N</a:t>
              </a:r>
            </a:p>
          </p:txBody>
        </p:sp>
        <p:cxnSp>
          <p:nvCxnSpPr>
            <p:cNvPr id="227" name="Straight Arrow Connector 226"/>
            <p:cNvCxnSpPr/>
            <p:nvPr/>
          </p:nvCxnSpPr>
          <p:spPr>
            <a:xfrm>
              <a:off x="2644049" y="4277169"/>
              <a:ext cx="1" cy="5104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6591789" y="6352275"/>
            <a:ext cx="796954"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650031" y="36167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67229" y="3613773"/>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613001" y="3608577"/>
            <a:ext cx="1" cy="28105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893646" y="3908027"/>
            <a:ext cx="7472425" cy="1644608"/>
            <a:chOff x="3667044" y="2253664"/>
            <a:chExt cx="3460640" cy="794657"/>
          </a:xfrm>
        </p:grpSpPr>
        <p:sp>
          <p:nvSpPr>
            <p:cNvPr id="94" name="Rectangle 93"/>
            <p:cNvSpPr/>
            <p:nvPr/>
          </p:nvSpPr>
          <p:spPr>
            <a:xfrm>
              <a:off x="3667044" y="2253664"/>
              <a:ext cx="3460640" cy="794657"/>
            </a:xfrm>
            <a:prstGeom prst="rect">
              <a:avLst/>
            </a:prstGeom>
            <a:solidFill>
              <a:schemeClr val="accent6">
                <a:lumMod val="40000"/>
                <a:lumOff val="60000"/>
              </a:schemeClr>
            </a:solidFill>
            <a:ln>
              <a:solidFill>
                <a:schemeClr val="accent6">
                  <a:alpha val="83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dirty="0">
                <a:solidFill>
                  <a:srgbClr val="002060"/>
                </a:solidFill>
              </a:endParaRPr>
            </a:p>
          </p:txBody>
        </p:sp>
        <p:sp>
          <p:nvSpPr>
            <p:cNvPr id="95" name="Freeform 94"/>
            <p:cNvSpPr/>
            <p:nvPr/>
          </p:nvSpPr>
          <p:spPr>
            <a:xfrm>
              <a:off x="4161341" y="2409648"/>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6" name="Freeform 95"/>
            <p:cNvSpPr/>
            <p:nvPr/>
          </p:nvSpPr>
          <p:spPr>
            <a:xfrm flipH="1" flipV="1">
              <a:off x="5400070" y="2659335"/>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7" name="Freeform 96"/>
            <p:cNvSpPr/>
            <p:nvPr/>
          </p:nvSpPr>
          <p:spPr>
            <a:xfrm flipH="1">
              <a:off x="5420121" y="2416920"/>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98" name="Freeform 97"/>
            <p:cNvSpPr/>
            <p:nvPr/>
          </p:nvSpPr>
          <p:spPr>
            <a:xfrm flipV="1">
              <a:off x="4181391" y="2666607"/>
              <a:ext cx="1250773" cy="25524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accent6">
                  <a:alpha val="6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grpSp>
      <p:sp>
        <p:nvSpPr>
          <p:cNvPr id="99" name="Trapezoid 98"/>
          <p:cNvSpPr/>
          <p:nvPr/>
        </p:nvSpPr>
        <p:spPr>
          <a:xfrm rot="16200000" flipH="1">
            <a:off x="493306" y="1142906"/>
            <a:ext cx="1701413" cy="334443"/>
          </a:xfrm>
          <a:prstGeom prst="trapezoid">
            <a:avLst>
              <a:gd name="adj" fmla="val 8170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smtClean="0"/>
              <a:t>Distrib</a:t>
            </a:r>
            <a:r>
              <a:rPr lang="en-US" smtClean="0"/>
              <a:t>utor</a:t>
            </a:r>
            <a:endParaRPr lang="en-US" sz="1800" dirty="0"/>
          </a:p>
        </p:txBody>
      </p:sp>
      <p:sp>
        <p:nvSpPr>
          <p:cNvPr id="209" name="Rectangle 208"/>
          <p:cNvSpPr/>
          <p:nvPr/>
        </p:nvSpPr>
        <p:spPr>
          <a:xfrm>
            <a:off x="550748" y="698591"/>
            <a:ext cx="455092" cy="1210809"/>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smtClean="0">
                <a:latin typeface="Seravek"/>
                <a:cs typeface="Seravek"/>
              </a:rPr>
              <a:t>Parser</a:t>
            </a:r>
            <a:endParaRPr lang="en-US" sz="1600" dirty="0">
              <a:latin typeface="Seravek"/>
              <a:cs typeface="Seravek"/>
            </a:endParaRPr>
          </a:p>
        </p:txBody>
      </p:sp>
      <p:sp>
        <p:nvSpPr>
          <p:cNvPr id="210" name="Right Arrow 209"/>
          <p:cNvSpPr/>
          <p:nvPr/>
        </p:nvSpPr>
        <p:spPr>
          <a:xfrm>
            <a:off x="115527" y="1171505"/>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latin typeface="Seravek"/>
              <a:cs typeface="Seravek"/>
            </a:endParaRPr>
          </a:p>
        </p:txBody>
      </p:sp>
      <p:sp>
        <p:nvSpPr>
          <p:cNvPr id="211" name="TextBox 210"/>
          <p:cNvSpPr txBox="1"/>
          <p:nvPr/>
        </p:nvSpPr>
        <p:spPr>
          <a:xfrm>
            <a:off x="44338" y="843728"/>
            <a:ext cx="471021" cy="410071"/>
          </a:xfrm>
          <a:prstGeom prst="rect">
            <a:avLst/>
          </a:prstGeom>
          <a:noFill/>
        </p:spPr>
        <p:txBody>
          <a:bodyPr wrap="none" lIns="130622" tIns="65311" rIns="130622" bIns="65311" rtlCol="0">
            <a:spAutoFit/>
          </a:bodyPr>
          <a:lstStyle/>
          <a:p>
            <a:r>
              <a:rPr lang="en-US" dirty="0" smtClean="0">
                <a:latin typeface="Seravek"/>
                <a:cs typeface="Seravek"/>
              </a:rPr>
              <a:t>In</a:t>
            </a:r>
            <a:endParaRPr lang="en-US" dirty="0">
              <a:latin typeface="Seravek"/>
              <a:cs typeface="Seravek"/>
            </a:endParaRPr>
          </a:p>
        </p:txBody>
      </p:sp>
      <p:cxnSp>
        <p:nvCxnSpPr>
          <p:cNvPr id="214" name="Straight Arrow Connector 213"/>
          <p:cNvCxnSpPr>
            <a:stCxn id="99" idx="2"/>
          </p:cNvCxnSpPr>
          <p:nvPr/>
        </p:nvCxnSpPr>
        <p:spPr>
          <a:xfrm flipV="1">
            <a:off x="1511234" y="1303995"/>
            <a:ext cx="6505691" cy="6133"/>
          </a:xfrm>
          <a:prstGeom prst="straightConnector1">
            <a:avLst/>
          </a:prstGeom>
          <a:ln w="25400">
            <a:solidFill>
              <a:schemeClr val="accent4">
                <a:lumMod val="5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a:off x="2216259" y="1297064"/>
            <a:ext cx="0" cy="863770"/>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H="1">
            <a:off x="4859460" y="1305413"/>
            <a:ext cx="4318" cy="862748"/>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flipH="1">
            <a:off x="8012607" y="1287425"/>
            <a:ext cx="8636" cy="886653"/>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a:off x="3004255" y="1546347"/>
            <a:ext cx="7174987" cy="0"/>
          </a:xfrm>
          <a:prstGeom prst="straightConnector1">
            <a:avLst/>
          </a:prstGeom>
          <a:ln w="25400">
            <a:solidFill>
              <a:schemeClr val="accent4">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10179242" y="1001514"/>
            <a:ext cx="455092" cy="1210809"/>
          </a:xfrm>
          <a:prstGeom prst="rect">
            <a:avLst/>
          </a:prstGeom>
          <a:ln/>
        </p:spPr>
        <p:style>
          <a:lnRef idx="1">
            <a:schemeClr val="accent2"/>
          </a:lnRef>
          <a:fillRef idx="2">
            <a:schemeClr val="accent2"/>
          </a:fillRef>
          <a:effectRef idx="1">
            <a:schemeClr val="accent2"/>
          </a:effectRef>
          <a:fontRef idx="minor">
            <a:schemeClr val="dk1"/>
          </a:fontRef>
        </p:style>
        <p:txBody>
          <a:bodyPr vert="vert270" lIns="130622" tIns="65311" rIns="130622" bIns="65311" rtlCol="0" anchor="ctr"/>
          <a:lstStyle/>
          <a:p>
            <a:pPr algn="ctr"/>
            <a:r>
              <a:rPr lang="en-US" sz="2000" dirty="0" err="1" smtClean="0">
                <a:latin typeface="Seravek"/>
                <a:cs typeface="Seravek"/>
              </a:rPr>
              <a:t>Deparser</a:t>
            </a:r>
            <a:endParaRPr lang="en-US" sz="1600" dirty="0">
              <a:latin typeface="Seravek"/>
              <a:cs typeface="Seravek"/>
            </a:endParaRPr>
          </a:p>
        </p:txBody>
      </p:sp>
      <p:cxnSp>
        <p:nvCxnSpPr>
          <p:cNvPr id="221" name="Straight Arrow Connector 220"/>
          <p:cNvCxnSpPr/>
          <p:nvPr/>
        </p:nvCxnSpPr>
        <p:spPr>
          <a:xfrm flipH="1">
            <a:off x="3012722" y="1550537"/>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flipH="1">
            <a:off x="5678997" y="1549211"/>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a:off x="8891075" y="1549211"/>
            <a:ext cx="8566" cy="617624"/>
          </a:xfrm>
          <a:prstGeom prst="straightConnector1">
            <a:avLst/>
          </a:prstGeom>
          <a:ln w="25400">
            <a:solidFill>
              <a:schemeClr val="accent4">
                <a:lumMod val="50000"/>
              </a:schemeClr>
            </a:solidFill>
            <a:tailEnd type="none" w="lg" len="lg"/>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2406486" y="231612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00" name="Rectangle 99"/>
          <p:cNvSpPr/>
          <p:nvPr/>
        </p:nvSpPr>
        <p:spPr>
          <a:xfrm>
            <a:off x="2488092" y="241791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233" name="Rectangle 232"/>
          <p:cNvSpPr/>
          <p:nvPr/>
        </p:nvSpPr>
        <p:spPr>
          <a:xfrm>
            <a:off x="2570114" y="249931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1</a:t>
            </a:r>
            <a:endParaRPr lang="en-US" sz="2000" dirty="0">
              <a:solidFill>
                <a:schemeClr val="tx1"/>
              </a:solidFill>
              <a:latin typeface="Seravek"/>
              <a:cs typeface="Seravek"/>
            </a:endParaRPr>
          </a:p>
        </p:txBody>
      </p:sp>
      <p:grpSp>
        <p:nvGrpSpPr>
          <p:cNvPr id="110" name="Group 109"/>
          <p:cNvGrpSpPr/>
          <p:nvPr/>
        </p:nvGrpSpPr>
        <p:grpSpPr>
          <a:xfrm>
            <a:off x="4527222" y="2251635"/>
            <a:ext cx="1644510" cy="1118457"/>
            <a:chOff x="2100665" y="2119910"/>
            <a:chExt cx="1656097" cy="2225988"/>
          </a:xfrm>
        </p:grpSpPr>
        <p:sp>
          <p:nvSpPr>
            <p:cNvPr id="111" name="Rectangle 110"/>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13" name="Group 112"/>
            <p:cNvGrpSpPr/>
            <p:nvPr/>
          </p:nvGrpSpPr>
          <p:grpSpPr>
            <a:xfrm>
              <a:off x="3340123" y="2119910"/>
              <a:ext cx="416639" cy="2225988"/>
              <a:chOff x="3611132" y="4189369"/>
              <a:chExt cx="416639" cy="2225988"/>
            </a:xfrm>
          </p:grpSpPr>
          <p:sp>
            <p:nvSpPr>
              <p:cNvPr id="114" name="Trapezoid 113"/>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15" name="TextBox 114"/>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16" name="Rectangle 115"/>
          <p:cNvSpPr/>
          <p:nvPr/>
        </p:nvSpPr>
        <p:spPr>
          <a:xfrm>
            <a:off x="5120256" y="232085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17" name="Rectangle 116"/>
          <p:cNvSpPr/>
          <p:nvPr/>
        </p:nvSpPr>
        <p:spPr>
          <a:xfrm>
            <a:off x="5201862" y="2422636"/>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lIns="109728" bIns="4572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N+2</a:t>
            </a:r>
            <a:endParaRPr lang="en-US" sz="2000" dirty="0">
              <a:solidFill>
                <a:schemeClr val="tx1"/>
              </a:solidFill>
              <a:latin typeface="Seravek"/>
              <a:cs typeface="Seravek"/>
            </a:endParaRPr>
          </a:p>
        </p:txBody>
      </p:sp>
      <p:grpSp>
        <p:nvGrpSpPr>
          <p:cNvPr id="119" name="Group 118"/>
          <p:cNvGrpSpPr/>
          <p:nvPr/>
        </p:nvGrpSpPr>
        <p:grpSpPr>
          <a:xfrm>
            <a:off x="7719540" y="2243297"/>
            <a:ext cx="1644510" cy="1118457"/>
            <a:chOff x="2100665" y="2119910"/>
            <a:chExt cx="1656097" cy="2225988"/>
          </a:xfrm>
        </p:grpSpPr>
        <p:sp>
          <p:nvSpPr>
            <p:cNvPr id="120" name="Rectangle 119"/>
            <p:cNvSpPr/>
            <p:nvPr/>
          </p:nvSpPr>
          <p:spPr>
            <a:xfrm>
              <a:off x="2100665" y="2410640"/>
              <a:ext cx="465573" cy="192806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2000" dirty="0" smtClean="0">
                  <a:solidFill>
                    <a:schemeClr val="bg1"/>
                  </a:solidFill>
                  <a:latin typeface="Seravek" charset="0"/>
                  <a:ea typeface="Seravek" charset="0"/>
                  <a:cs typeface="Seravek" charset="0"/>
                </a:rPr>
                <a:t>Match</a:t>
              </a:r>
              <a:endParaRPr lang="en-US" sz="2000" dirty="0">
                <a:solidFill>
                  <a:schemeClr val="bg1"/>
                </a:solidFill>
                <a:latin typeface="Seravek" charset="0"/>
                <a:ea typeface="Seravek" charset="0"/>
                <a:cs typeface="Seravek" charset="0"/>
              </a:endParaRPr>
            </a:p>
          </p:txBody>
        </p:sp>
        <p:grpSp>
          <p:nvGrpSpPr>
            <p:cNvPr id="121" name="Group 120"/>
            <p:cNvGrpSpPr/>
            <p:nvPr/>
          </p:nvGrpSpPr>
          <p:grpSpPr>
            <a:xfrm>
              <a:off x="3340123" y="2119910"/>
              <a:ext cx="416639" cy="2225988"/>
              <a:chOff x="3611132" y="4189369"/>
              <a:chExt cx="416639" cy="2225988"/>
            </a:xfrm>
          </p:grpSpPr>
          <p:sp>
            <p:nvSpPr>
              <p:cNvPr id="122" name="Trapezoid 121"/>
              <p:cNvSpPr/>
              <p:nvPr/>
            </p:nvSpPr>
            <p:spPr>
              <a:xfrm rot="5400000" flipV="1">
                <a:off x="2855870" y="5243456"/>
                <a:ext cx="1946881" cy="396921"/>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2000" dirty="0">
                  <a:solidFill>
                    <a:srgbClr val="000000"/>
                  </a:solidFill>
                  <a:latin typeface="Calibri"/>
                </a:endParaRPr>
              </a:p>
            </p:txBody>
          </p:sp>
          <p:sp>
            <p:nvSpPr>
              <p:cNvPr id="123" name="TextBox 122"/>
              <p:cNvSpPr txBox="1"/>
              <p:nvPr/>
            </p:nvSpPr>
            <p:spPr>
              <a:xfrm rot="16200000">
                <a:off x="2734009" y="5066492"/>
                <a:ext cx="2157176" cy="402929"/>
              </a:xfrm>
              <a:prstGeom prst="rect">
                <a:avLst/>
              </a:prstGeom>
              <a:noFill/>
            </p:spPr>
            <p:txBody>
              <a:bodyPr wrap="square" rtlCol="0">
                <a:spAutoFit/>
              </a:bodyPr>
              <a:lstStyle/>
              <a:p>
                <a:r>
                  <a:rPr lang="en-US" sz="2000" dirty="0" smtClean="0">
                    <a:latin typeface="Seravek" charset="0"/>
                    <a:ea typeface="Seravek" charset="0"/>
                    <a:cs typeface="Seravek" charset="0"/>
                  </a:rPr>
                  <a:t>Action</a:t>
                </a:r>
                <a:endParaRPr lang="en-US" sz="2000" dirty="0">
                  <a:latin typeface="Seravek" charset="0"/>
                  <a:ea typeface="Seravek" charset="0"/>
                  <a:cs typeface="Seravek" charset="0"/>
                </a:endParaRPr>
              </a:p>
            </p:txBody>
          </p:sp>
        </p:grpSp>
      </p:grpSp>
      <p:sp>
        <p:nvSpPr>
          <p:cNvPr id="124" name="Rectangle 123"/>
          <p:cNvSpPr/>
          <p:nvPr/>
        </p:nvSpPr>
        <p:spPr>
          <a:xfrm>
            <a:off x="8312574" y="2312514"/>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25" name="Rectangle 124"/>
          <p:cNvSpPr/>
          <p:nvPr/>
        </p:nvSpPr>
        <p:spPr>
          <a:xfrm>
            <a:off x="8394180" y="2414298"/>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000" dirty="0">
              <a:solidFill>
                <a:schemeClr val="tx1"/>
              </a:solidFill>
              <a:latin typeface="Seravek"/>
              <a:cs typeface="Seravek"/>
            </a:endParaRPr>
          </a:p>
        </p:txBody>
      </p:sp>
      <p:sp>
        <p:nvSpPr>
          <p:cNvPr id="126" name="Rectangle 125"/>
          <p:cNvSpPr/>
          <p:nvPr/>
        </p:nvSpPr>
        <p:spPr>
          <a:xfrm>
            <a:off x="8476202" y="2495704"/>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N</a:t>
            </a:r>
            <a:endParaRPr lang="en-US" sz="2000" dirty="0">
              <a:solidFill>
                <a:schemeClr val="tx1"/>
              </a:solidFill>
              <a:latin typeface="Seravek"/>
              <a:cs typeface="Seravek"/>
            </a:endParaRPr>
          </a:p>
        </p:txBody>
      </p:sp>
      <p:sp>
        <p:nvSpPr>
          <p:cNvPr id="102" name="Rectangle 101"/>
          <p:cNvSpPr/>
          <p:nvPr/>
        </p:nvSpPr>
        <p:spPr>
          <a:xfrm>
            <a:off x="-39209" y="-439843"/>
            <a:ext cx="4081119" cy="432947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30129" y="-2381597"/>
            <a:ext cx="2478332" cy="454468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497456" y="-751069"/>
            <a:ext cx="5490312" cy="46406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U-Turn Arrow 104"/>
          <p:cNvSpPr/>
          <p:nvPr/>
        </p:nvSpPr>
        <p:spPr>
          <a:xfrm rot="2644693" flipV="1">
            <a:off x="3533104" y="3067294"/>
            <a:ext cx="407385" cy="3360574"/>
          </a:xfrm>
          <a:prstGeom prst="uturnArrow">
            <a:avLst>
              <a:gd name="adj1" fmla="val 15798"/>
              <a:gd name="adj2" fmla="val 21055"/>
              <a:gd name="adj3" fmla="val 20079"/>
              <a:gd name="adj4" fmla="val 43750"/>
              <a:gd name="adj5" fmla="val 100000"/>
            </a:avLst>
          </a:prstGeom>
          <a:gradFill flip="none" rotWithShape="1">
            <a:gsLst>
              <a:gs pos="0">
                <a:srgbClr val="FF7E77"/>
              </a:gs>
              <a:gs pos="50000">
                <a:schemeClr val="dk1">
                  <a:lumMod val="105000"/>
                  <a:satMod val="103000"/>
                  <a:tint val="73000"/>
                </a:schemeClr>
              </a:gs>
              <a:gs pos="100000">
                <a:schemeClr val="dk1">
                  <a:lumMod val="105000"/>
                  <a:satMod val="109000"/>
                  <a:tint val="81000"/>
                </a:schemeClr>
              </a:gs>
            </a:gsLst>
            <a:lin ang="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06" name="U-Turn Arrow 105"/>
          <p:cNvSpPr/>
          <p:nvPr/>
        </p:nvSpPr>
        <p:spPr>
          <a:xfrm flipV="1">
            <a:off x="5160487" y="3493189"/>
            <a:ext cx="482550" cy="2531834"/>
          </a:xfrm>
          <a:prstGeom prst="uturnArrow">
            <a:avLst>
              <a:gd name="adj1" fmla="val 15798"/>
              <a:gd name="adj2" fmla="val 21055"/>
              <a:gd name="adj3" fmla="val 20079"/>
              <a:gd name="adj4" fmla="val 43750"/>
              <a:gd name="adj5" fmla="val 100000"/>
            </a:avLst>
          </a:prstGeom>
          <a:gradFill flip="none" rotWithShape="1">
            <a:gsLst>
              <a:gs pos="0">
                <a:srgbClr val="FF7E77"/>
              </a:gs>
              <a:gs pos="50000">
                <a:schemeClr val="dk1">
                  <a:lumMod val="105000"/>
                  <a:satMod val="103000"/>
                  <a:tint val="73000"/>
                </a:schemeClr>
              </a:gs>
              <a:gs pos="100000">
                <a:schemeClr val="dk1">
                  <a:lumMod val="105000"/>
                  <a:satMod val="109000"/>
                  <a:tint val="81000"/>
                </a:schemeClr>
              </a:gs>
            </a:gsLst>
            <a:lin ang="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07" name="U-Turn Arrow 106"/>
          <p:cNvSpPr/>
          <p:nvPr/>
        </p:nvSpPr>
        <p:spPr>
          <a:xfrm rot="18829779" flipV="1">
            <a:off x="7138935" y="2910783"/>
            <a:ext cx="426085" cy="3551858"/>
          </a:xfrm>
          <a:prstGeom prst="uturnArrow">
            <a:avLst>
              <a:gd name="adj1" fmla="val 15798"/>
              <a:gd name="adj2" fmla="val 21055"/>
              <a:gd name="adj3" fmla="val 20079"/>
              <a:gd name="adj4" fmla="val 43750"/>
              <a:gd name="adj5" fmla="val 100000"/>
            </a:avLst>
          </a:prstGeom>
          <a:gradFill flip="none" rotWithShape="1">
            <a:gsLst>
              <a:gs pos="0">
                <a:srgbClr val="FF7E77"/>
              </a:gs>
              <a:gs pos="50000">
                <a:schemeClr val="dk1">
                  <a:lumMod val="105000"/>
                  <a:satMod val="103000"/>
                  <a:tint val="73000"/>
                </a:schemeClr>
              </a:gs>
              <a:gs pos="100000">
                <a:schemeClr val="dk1">
                  <a:lumMod val="105000"/>
                  <a:satMod val="109000"/>
                  <a:tint val="81000"/>
                </a:schemeClr>
              </a:gs>
            </a:gsLst>
            <a:lin ang="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08" name="Rectangle 107"/>
          <p:cNvSpPr/>
          <p:nvPr/>
        </p:nvSpPr>
        <p:spPr>
          <a:xfrm>
            <a:off x="5285232" y="1007389"/>
            <a:ext cx="434401" cy="1307592"/>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800" dirty="0" err="1" smtClean="0">
                <a:solidFill>
                  <a:schemeClr val="tx1"/>
                </a:solidFill>
                <a:latin typeface="Seravek"/>
                <a:cs typeface="Seravek"/>
              </a:rPr>
              <a:t>Pkt</a:t>
            </a:r>
            <a:r>
              <a:rPr lang="en-US" sz="2800" dirty="0" smtClean="0">
                <a:solidFill>
                  <a:schemeClr val="tx1"/>
                </a:solidFill>
                <a:latin typeface="Seravek"/>
                <a:cs typeface="Seravek"/>
              </a:rPr>
              <a:t> 2</a:t>
            </a:r>
            <a:endParaRPr lang="en-US" sz="2800" dirty="0">
              <a:solidFill>
                <a:schemeClr val="tx1"/>
              </a:solidFill>
              <a:latin typeface="Seravek"/>
              <a:cs typeface="Seravek"/>
            </a:endParaRPr>
          </a:p>
        </p:txBody>
      </p:sp>
      <p:sp>
        <p:nvSpPr>
          <p:cNvPr id="109" name="Rectangle 108"/>
          <p:cNvSpPr/>
          <p:nvPr/>
        </p:nvSpPr>
        <p:spPr>
          <a:xfrm>
            <a:off x="5283884" y="2504042"/>
            <a:ext cx="356065" cy="995289"/>
          </a:xfrm>
          <a:prstGeom prst="rect">
            <a:avLst/>
          </a:prstGeom>
          <a:solidFill>
            <a:srgbClr val="FF7E77"/>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err="1" smtClean="0">
                <a:solidFill>
                  <a:schemeClr val="tx1"/>
                </a:solidFill>
                <a:latin typeface="Seravek"/>
                <a:cs typeface="Seravek"/>
              </a:rPr>
              <a:t>Pkt</a:t>
            </a:r>
            <a:r>
              <a:rPr lang="en-US" sz="2000" dirty="0" smtClean="0">
                <a:solidFill>
                  <a:schemeClr val="tx1"/>
                </a:solidFill>
                <a:latin typeface="Seravek"/>
                <a:cs typeface="Seravek"/>
              </a:rPr>
              <a:t> 2</a:t>
            </a:r>
            <a:endParaRPr lang="en-US" sz="2000" dirty="0">
              <a:solidFill>
                <a:schemeClr val="tx1"/>
              </a:solidFill>
              <a:latin typeface="Seravek"/>
              <a:cs typeface="Seravek"/>
            </a:endParaRPr>
          </a:p>
        </p:txBody>
      </p:sp>
      <p:sp>
        <p:nvSpPr>
          <p:cNvPr id="118" name="Title 2"/>
          <p:cNvSpPr>
            <a:spLocks noGrp="1"/>
          </p:cNvSpPr>
          <p:nvPr>
            <p:ph type="title"/>
          </p:nvPr>
        </p:nvSpPr>
        <p:spPr/>
        <p:txBody>
          <a:bodyPr/>
          <a:lstStyle/>
          <a:p>
            <a:pPr algn="ctr"/>
            <a:r>
              <a:rPr lang="en-US" dirty="0" smtClean="0"/>
              <a:t>Compute </a:t>
            </a:r>
            <a:r>
              <a:rPr lang="en-US" dirty="0"/>
              <a:t>d</a:t>
            </a:r>
            <a:r>
              <a:rPr lang="en-US" dirty="0" smtClean="0"/>
              <a:t>isaggregation</a:t>
            </a:r>
            <a:endParaRPr lang="en-US" dirty="0"/>
          </a:p>
        </p:txBody>
      </p:sp>
    </p:spTree>
    <p:custDataLst>
      <p:tags r:id="rId1"/>
    </p:custDataLst>
    <p:extLst>
      <p:ext uri="{BB962C8B-B14F-4D97-AF65-F5344CB8AC3E}">
        <p14:creationId xmlns:p14="http://schemas.microsoft.com/office/powerpoint/2010/main" val="1109269254"/>
      </p:ext>
    </p:extLst>
  </p:cSld>
  <p:clrMapOvr>
    <a:masterClrMapping/>
  </p:clrMapOvr>
  <mc:AlternateContent xmlns:mc="http://schemas.openxmlformats.org/markup-compatibility/2006" xmlns:p14="http://schemas.microsoft.com/office/powerpoint/2010/main">
    <mc:Choice Requires="p14">
      <p:transition p14:dur="0" advTm="10044"/>
    </mc:Choice>
    <mc:Fallback xmlns="">
      <p:transition advTm="10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9"/>
                                        </p:tgtEl>
                                      </p:cBhvr>
                                    </p:animEffect>
                                    <p:set>
                                      <p:cBhvr>
                                        <p:cTn id="35" dur="1" fill="hold">
                                          <p:stCondLst>
                                            <p:cond delay="499"/>
                                          </p:stCondLst>
                                        </p:cTn>
                                        <p:tgtEl>
                                          <p:spTgt spid="109"/>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grpId="1" nodeType="after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childTnLst>
                          </p:cTn>
                        </p:par>
                        <p:par>
                          <p:cTn id="39" fill="hold">
                            <p:stCondLst>
                              <p:cond delay="500"/>
                            </p:stCondLst>
                            <p:childTnLst>
                              <p:par>
                                <p:cTn id="40" presetID="0" presetClass="path" presetSubtype="0" accel="50000" decel="50000" fill="hold" grpId="0" nodeType="afterEffect">
                                  <p:stCondLst>
                                    <p:cond delay="0"/>
                                  </p:stCondLst>
                                  <p:childTnLst>
                                    <p:animMotion origin="layout" path="M 0.00104 0.00069 L 0.59636 0.00069 " pathEditMode="relative" rAng="0" ptsTypes="AA">
                                      <p:cBhvr>
                                        <p:cTn id="41" dur="1000" fill="hold"/>
                                        <p:tgtEl>
                                          <p:spTgt spid="108"/>
                                        </p:tgtEl>
                                        <p:attrNameLst>
                                          <p:attrName>ppt_x</p:attrName>
                                          <p:attrName>ppt_y</p:attrName>
                                        </p:attrNameLst>
                                      </p:cBhvr>
                                      <p:rCtr x="29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5" grpId="1" animBg="1"/>
      <p:bldP spid="106" grpId="0" animBg="1"/>
      <p:bldP spid="106" grpId="1" animBg="1"/>
      <p:bldP spid="107" grpId="0" animBg="1"/>
      <p:bldP spid="107" grpId="1" animBg="1"/>
      <p:bldP spid="108" grpId="0" animBg="1"/>
      <p:bldP spid="108" grpId="1" animBg="1"/>
      <p:bldP spid="1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a:t>
            </a:r>
            <a:r>
              <a:rPr lang="en-US" dirty="0" err="1" smtClean="0"/>
              <a:t>dRMT</a:t>
            </a:r>
            <a:r>
              <a:rPr lang="en-US" dirty="0" smtClean="0"/>
              <a:t> improve on RMT?</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RMT couples memory allocation with </a:t>
            </a:r>
            <a:r>
              <a:rPr lang="en-US" dirty="0" err="1" smtClean="0"/>
              <a:t>match+action</a:t>
            </a:r>
            <a:r>
              <a:rPr lang="en-US" dirty="0" smtClean="0"/>
              <a:t> </a:t>
            </a:r>
            <a:r>
              <a:rPr lang="en-US" dirty="0" smtClean="0"/>
              <a:t>allocation.</a:t>
            </a:r>
            <a:endParaRPr lang="en-US" dirty="0" smtClean="0"/>
          </a:p>
          <a:p>
            <a:pPr marL="0" indent="0">
              <a:lnSpc>
                <a:spcPct val="100000"/>
              </a:lnSpc>
              <a:spcBef>
                <a:spcPts val="300"/>
              </a:spcBef>
              <a:buNone/>
            </a:pPr>
            <a:endParaRPr lang="en-US" sz="200" dirty="0" smtClean="0">
              <a:solidFill>
                <a:srgbClr val="C00000"/>
              </a:solidFill>
            </a:endParaRPr>
          </a:p>
          <a:p>
            <a:pPr marL="0" indent="0">
              <a:lnSpc>
                <a:spcPct val="100000"/>
              </a:lnSpc>
              <a:spcBef>
                <a:spcPts val="300"/>
              </a:spcBef>
              <a:buNone/>
            </a:pPr>
            <a:r>
              <a:rPr lang="en-US" dirty="0" smtClean="0">
                <a:solidFill>
                  <a:srgbClr val="C00000"/>
                </a:solidFill>
              </a:rPr>
              <a:t>Example: </a:t>
            </a:r>
            <a:r>
              <a:rPr lang="en-US" dirty="0"/>
              <a:t>L</a:t>
            </a:r>
            <a:r>
              <a:rPr lang="en-US" dirty="0" smtClean="0"/>
              <a:t>arge table </a:t>
            </a:r>
            <a:r>
              <a:rPr lang="en-US" dirty="0"/>
              <a:t>split over multiple stages</a:t>
            </a:r>
          </a:p>
        </p:txBody>
      </p:sp>
      <p:sp>
        <p:nvSpPr>
          <p:cNvPr id="77" name="Slide Number Placeholder 76"/>
          <p:cNvSpPr>
            <a:spLocks noGrp="1"/>
          </p:cNvSpPr>
          <p:nvPr>
            <p:ph type="sldNum" sz="quarter" idx="4294967295"/>
          </p:nvPr>
        </p:nvSpPr>
        <p:spPr>
          <a:xfrm>
            <a:off x="8610600" y="6356350"/>
            <a:ext cx="2743200" cy="365125"/>
          </a:xfrm>
          <a:prstGeom prst="rect">
            <a:avLst/>
          </a:prstGeom>
        </p:spPr>
        <p:txBody>
          <a:bodyPr/>
          <a:lstStyle/>
          <a:p>
            <a:fld id="{7D36DDA2-AB15-FF4A-901D-61DB0757B45F}" type="slidenum">
              <a:rPr lang="en-US" smtClean="0"/>
              <a:pPr/>
              <a:t>9</a:t>
            </a:fld>
            <a:endParaRPr lang="en-US"/>
          </a:p>
        </p:txBody>
      </p:sp>
      <p:grpSp>
        <p:nvGrpSpPr>
          <p:cNvPr id="4" name="Group 3"/>
          <p:cNvGrpSpPr/>
          <p:nvPr/>
        </p:nvGrpSpPr>
        <p:grpSpPr>
          <a:xfrm>
            <a:off x="748811" y="3004735"/>
            <a:ext cx="10903439" cy="3637365"/>
            <a:chOff x="698707" y="1751913"/>
            <a:chExt cx="10953823" cy="4438130"/>
          </a:xfrm>
        </p:grpSpPr>
        <p:grpSp>
          <p:nvGrpSpPr>
            <p:cNvPr id="5" name="Group 42"/>
            <p:cNvGrpSpPr/>
            <p:nvPr/>
          </p:nvGrpSpPr>
          <p:grpSpPr>
            <a:xfrm>
              <a:off x="1215386" y="2454936"/>
              <a:ext cx="9865364" cy="929931"/>
              <a:chOff x="1707458" y="1778000"/>
              <a:chExt cx="4254836" cy="1181787"/>
            </a:xfrm>
          </p:grpSpPr>
          <p:cxnSp>
            <p:nvCxnSpPr>
              <p:cNvPr id="67" name="Straight Arrow Connector 66"/>
              <p:cNvCxnSpPr/>
              <p:nvPr/>
            </p:nvCxnSpPr>
            <p:spPr>
              <a:xfrm>
                <a:off x="1707458" y="177800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1707458" y="190581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1707458" y="203363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1707458" y="216145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707458" y="228927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1707458" y="2417090"/>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707458" y="2544908"/>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1707458" y="2672726"/>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707458" y="2800544"/>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1707458" y="2928362"/>
                <a:ext cx="4254836" cy="31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6" name="Straight Connector 5"/>
            <p:cNvCxnSpPr/>
            <p:nvPr/>
          </p:nvCxnSpPr>
          <p:spPr>
            <a:xfrm>
              <a:off x="8073827" y="2196975"/>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073827" y="3670720"/>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73827" y="2721124"/>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073827" y="3131923"/>
              <a:ext cx="622173" cy="0"/>
            </a:xfrm>
            <a:prstGeom prst="line">
              <a:avLst/>
            </a:prstGeom>
            <a:ln>
              <a:solidFill>
                <a:srgbClr val="FFFFFF"/>
              </a:solidFill>
              <a:prstDash val="dot"/>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69186"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400" dirty="0">
                <a:solidFill>
                  <a:schemeClr val="tx1"/>
                </a:solidFill>
                <a:latin typeface="Seravek"/>
                <a:cs typeface="Seravek"/>
              </a:endParaRPr>
            </a:p>
          </p:txBody>
        </p:sp>
        <p:sp>
          <p:nvSpPr>
            <p:cNvPr id="11" name="Rectangle 10"/>
            <p:cNvSpPr/>
            <p:nvPr/>
          </p:nvSpPr>
          <p:spPr>
            <a:xfrm>
              <a:off x="1578351"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000000"/>
                </a:solidFill>
              </a:endParaRPr>
            </a:p>
          </p:txBody>
        </p:sp>
        <p:sp>
          <p:nvSpPr>
            <p:cNvPr id="12" name="TextBox 11"/>
            <p:cNvSpPr txBox="1"/>
            <p:nvPr/>
          </p:nvSpPr>
          <p:spPr>
            <a:xfrm>
              <a:off x="2077326" y="1789210"/>
              <a:ext cx="713657" cy="346558"/>
            </a:xfrm>
            <a:prstGeom prst="rect">
              <a:avLst/>
            </a:prstGeom>
            <a:noFill/>
          </p:spPr>
          <p:txBody>
            <a:bodyPr wrap="none" rtlCol="0">
              <a:spAutoFit/>
            </a:bodyPr>
            <a:lstStyle/>
            <a:p>
              <a:r>
                <a:rPr lang="en-US" sz="1400" dirty="0" smtClean="0">
                  <a:latin typeface="Seravek"/>
                  <a:cs typeface="Seravek"/>
                </a:rPr>
                <a:t>Stage 1</a:t>
              </a:r>
              <a:endParaRPr lang="en-US" sz="1400" dirty="0">
                <a:latin typeface="Seravek"/>
                <a:cs typeface="Seravek"/>
              </a:endParaRPr>
            </a:p>
          </p:txBody>
        </p:sp>
        <p:sp>
          <p:nvSpPr>
            <p:cNvPr id="13" name="Rectangle 12"/>
            <p:cNvSpPr/>
            <p:nvPr/>
          </p:nvSpPr>
          <p:spPr>
            <a:xfrm>
              <a:off x="3873560"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400" dirty="0">
                <a:solidFill>
                  <a:schemeClr val="tx1"/>
                </a:solidFill>
                <a:latin typeface="Seravek"/>
                <a:cs typeface="Seravek"/>
              </a:endParaRPr>
            </a:p>
          </p:txBody>
        </p:sp>
        <p:sp>
          <p:nvSpPr>
            <p:cNvPr id="14" name="Rectangle 13"/>
            <p:cNvSpPr/>
            <p:nvPr/>
          </p:nvSpPr>
          <p:spPr>
            <a:xfrm>
              <a:off x="3882724"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000000"/>
                </a:solidFill>
              </a:endParaRPr>
            </a:p>
          </p:txBody>
        </p:sp>
        <p:sp>
          <p:nvSpPr>
            <p:cNvPr id="15" name="TextBox 14"/>
            <p:cNvSpPr txBox="1"/>
            <p:nvPr/>
          </p:nvSpPr>
          <p:spPr>
            <a:xfrm>
              <a:off x="4336969" y="1757211"/>
              <a:ext cx="736099" cy="346558"/>
            </a:xfrm>
            <a:prstGeom prst="rect">
              <a:avLst/>
            </a:prstGeom>
            <a:noFill/>
          </p:spPr>
          <p:txBody>
            <a:bodyPr wrap="none" rtlCol="0">
              <a:spAutoFit/>
            </a:bodyPr>
            <a:lstStyle/>
            <a:p>
              <a:r>
                <a:rPr lang="en-US" sz="1400" dirty="0" smtClean="0">
                  <a:latin typeface="Seravek"/>
                  <a:cs typeface="Seravek"/>
                </a:rPr>
                <a:t>Stage 2</a:t>
              </a:r>
              <a:endParaRPr lang="en-US" sz="1400" dirty="0">
                <a:latin typeface="Seravek"/>
                <a:cs typeface="Seravek"/>
              </a:endParaRPr>
            </a:p>
          </p:txBody>
        </p:sp>
        <p:sp>
          <p:nvSpPr>
            <p:cNvPr id="16" name="Rectangle 15"/>
            <p:cNvSpPr/>
            <p:nvPr/>
          </p:nvSpPr>
          <p:spPr>
            <a:xfrm>
              <a:off x="6247051" y="1823208"/>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400" dirty="0">
                <a:solidFill>
                  <a:schemeClr val="tx1"/>
                </a:solidFill>
                <a:latin typeface="Seravek"/>
                <a:cs typeface="Seravek"/>
              </a:endParaRPr>
            </a:p>
          </p:txBody>
        </p:sp>
        <p:sp>
          <p:nvSpPr>
            <p:cNvPr id="17" name="Rectangle 16"/>
            <p:cNvSpPr/>
            <p:nvPr/>
          </p:nvSpPr>
          <p:spPr>
            <a:xfrm>
              <a:off x="6249866" y="1825526"/>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000000"/>
                </a:solidFill>
              </a:endParaRPr>
            </a:p>
          </p:txBody>
        </p:sp>
        <p:sp>
          <p:nvSpPr>
            <p:cNvPr id="18" name="TextBox 17"/>
            <p:cNvSpPr txBox="1"/>
            <p:nvPr/>
          </p:nvSpPr>
          <p:spPr>
            <a:xfrm>
              <a:off x="6703927" y="1751913"/>
              <a:ext cx="737702" cy="346558"/>
            </a:xfrm>
            <a:prstGeom prst="rect">
              <a:avLst/>
            </a:prstGeom>
            <a:noFill/>
          </p:spPr>
          <p:txBody>
            <a:bodyPr wrap="none" rtlCol="0">
              <a:spAutoFit/>
            </a:bodyPr>
            <a:lstStyle/>
            <a:p>
              <a:r>
                <a:rPr lang="en-US" sz="1400" dirty="0" smtClean="0">
                  <a:latin typeface="Seravek"/>
                  <a:cs typeface="Seravek"/>
                </a:rPr>
                <a:t>Stage 3</a:t>
              </a:r>
              <a:endParaRPr lang="en-US" sz="1400" dirty="0">
                <a:latin typeface="Seravek"/>
                <a:cs typeface="Seravek"/>
              </a:endParaRPr>
            </a:p>
          </p:txBody>
        </p:sp>
        <p:grpSp>
          <p:nvGrpSpPr>
            <p:cNvPr id="19" name="Group 18"/>
            <p:cNvGrpSpPr/>
            <p:nvPr/>
          </p:nvGrpSpPr>
          <p:grpSpPr>
            <a:xfrm>
              <a:off x="1722811" y="2155992"/>
              <a:ext cx="1359183" cy="1476186"/>
              <a:chOff x="2100666" y="2399016"/>
              <a:chExt cx="1613266" cy="1946882"/>
            </a:xfrm>
          </p:grpSpPr>
          <p:grpSp>
            <p:nvGrpSpPr>
              <p:cNvPr id="61" name="Group 60"/>
              <p:cNvGrpSpPr/>
              <p:nvPr/>
            </p:nvGrpSpPr>
            <p:grpSpPr>
              <a:xfrm>
                <a:off x="2100666" y="2410641"/>
                <a:ext cx="1065615" cy="1928067"/>
                <a:chOff x="2162575" y="3232150"/>
                <a:chExt cx="1042315" cy="2241548"/>
              </a:xfrm>
            </p:grpSpPr>
            <p:cxnSp>
              <p:nvCxnSpPr>
                <p:cNvPr id="65" name="Straight Arrow Connector 64"/>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1600" dirty="0" smtClean="0">
                      <a:solidFill>
                        <a:schemeClr val="bg1"/>
                      </a:solidFill>
                      <a:latin typeface="Seravek" charset="0"/>
                      <a:ea typeface="Seravek" charset="0"/>
                      <a:cs typeface="Seravek" charset="0"/>
                    </a:rPr>
                    <a:t>Match</a:t>
                  </a:r>
                  <a:endParaRPr lang="en-US" sz="1600" dirty="0">
                    <a:solidFill>
                      <a:schemeClr val="bg1"/>
                    </a:solidFill>
                    <a:latin typeface="Seravek" charset="0"/>
                    <a:ea typeface="Seravek" charset="0"/>
                    <a:cs typeface="Seravek" charset="0"/>
                  </a:endParaRPr>
                </a:p>
              </p:txBody>
            </p:sp>
          </p:grpSp>
          <p:grpSp>
            <p:nvGrpSpPr>
              <p:cNvPr id="62" name="Group 61"/>
              <p:cNvGrpSpPr/>
              <p:nvPr/>
            </p:nvGrpSpPr>
            <p:grpSpPr>
              <a:xfrm>
                <a:off x="3160550" y="2399016"/>
                <a:ext cx="553382" cy="1946882"/>
                <a:chOff x="3431559" y="4468475"/>
                <a:chExt cx="553382" cy="1946882"/>
              </a:xfrm>
            </p:grpSpPr>
            <p:sp>
              <p:nvSpPr>
                <p:cNvPr id="63" name="Trapezoid 62"/>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1600" dirty="0">
                    <a:solidFill>
                      <a:srgbClr val="000000"/>
                    </a:solidFill>
                    <a:latin typeface="Calibri"/>
                  </a:endParaRPr>
                </a:p>
              </p:txBody>
            </p:sp>
            <p:sp>
              <p:nvSpPr>
                <p:cNvPr id="64" name="TextBox 63"/>
                <p:cNvSpPr txBox="1"/>
                <p:nvPr/>
              </p:nvSpPr>
              <p:spPr>
                <a:xfrm rot="16200000">
                  <a:off x="3011217" y="5198340"/>
                  <a:ext cx="1379854" cy="401842"/>
                </a:xfrm>
                <a:prstGeom prst="rect">
                  <a:avLst/>
                </a:prstGeom>
                <a:noFill/>
              </p:spPr>
              <p:txBody>
                <a:bodyPr wrap="square" rtlCol="0">
                  <a:spAutoFit/>
                </a:bodyPr>
                <a:lstStyle/>
                <a:p>
                  <a:r>
                    <a:rPr lang="en-US" sz="1600" dirty="0" smtClean="0">
                      <a:latin typeface="Seravek" charset="0"/>
                      <a:ea typeface="Seravek" charset="0"/>
                      <a:cs typeface="Seravek" charset="0"/>
                    </a:rPr>
                    <a:t>Action</a:t>
                  </a:r>
                  <a:endParaRPr lang="en-US" sz="1600" dirty="0">
                    <a:latin typeface="Seravek" charset="0"/>
                    <a:ea typeface="Seravek" charset="0"/>
                    <a:cs typeface="Seravek" charset="0"/>
                  </a:endParaRPr>
                </a:p>
              </p:txBody>
            </p:sp>
          </p:grpSp>
        </p:grpSp>
        <p:grpSp>
          <p:nvGrpSpPr>
            <p:cNvPr id="20" name="Group 19"/>
            <p:cNvGrpSpPr/>
            <p:nvPr/>
          </p:nvGrpSpPr>
          <p:grpSpPr>
            <a:xfrm>
              <a:off x="4053314" y="2150541"/>
              <a:ext cx="1359183" cy="1476186"/>
              <a:chOff x="2100666" y="2399016"/>
              <a:chExt cx="1613266" cy="1946882"/>
            </a:xfrm>
          </p:grpSpPr>
          <p:grpSp>
            <p:nvGrpSpPr>
              <p:cNvPr id="55" name="Group 54"/>
              <p:cNvGrpSpPr/>
              <p:nvPr/>
            </p:nvGrpSpPr>
            <p:grpSpPr>
              <a:xfrm>
                <a:off x="2100666" y="2410641"/>
                <a:ext cx="1065615" cy="1928067"/>
                <a:chOff x="2162575" y="3232150"/>
                <a:chExt cx="1042315" cy="2241548"/>
              </a:xfrm>
            </p:grpSpPr>
            <p:cxnSp>
              <p:nvCxnSpPr>
                <p:cNvPr id="59" name="Straight Arrow Connector 58"/>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1600" dirty="0" smtClean="0">
                      <a:solidFill>
                        <a:schemeClr val="bg1"/>
                      </a:solidFill>
                      <a:latin typeface="Seravek" charset="0"/>
                      <a:ea typeface="Seravek" charset="0"/>
                      <a:cs typeface="Seravek" charset="0"/>
                    </a:rPr>
                    <a:t>Match</a:t>
                  </a:r>
                  <a:endParaRPr lang="en-US" sz="1600" dirty="0">
                    <a:solidFill>
                      <a:schemeClr val="bg1"/>
                    </a:solidFill>
                    <a:latin typeface="Seravek" charset="0"/>
                    <a:ea typeface="Seravek" charset="0"/>
                    <a:cs typeface="Seravek" charset="0"/>
                  </a:endParaRPr>
                </a:p>
              </p:txBody>
            </p:sp>
          </p:grpSp>
          <p:grpSp>
            <p:nvGrpSpPr>
              <p:cNvPr id="56" name="Group 55"/>
              <p:cNvGrpSpPr/>
              <p:nvPr/>
            </p:nvGrpSpPr>
            <p:grpSpPr>
              <a:xfrm>
                <a:off x="3160550" y="2399016"/>
                <a:ext cx="553382" cy="1946882"/>
                <a:chOff x="3431559" y="4468475"/>
                <a:chExt cx="553382" cy="1946882"/>
              </a:xfrm>
            </p:grpSpPr>
            <p:sp>
              <p:nvSpPr>
                <p:cNvPr id="57" name="Trapezoid 56"/>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1600" dirty="0">
                    <a:solidFill>
                      <a:srgbClr val="000000"/>
                    </a:solidFill>
                    <a:latin typeface="Calibri"/>
                  </a:endParaRPr>
                </a:p>
              </p:txBody>
            </p:sp>
            <p:sp>
              <p:nvSpPr>
                <p:cNvPr id="58" name="TextBox 57"/>
                <p:cNvSpPr txBox="1"/>
                <p:nvPr/>
              </p:nvSpPr>
              <p:spPr>
                <a:xfrm rot="16200000">
                  <a:off x="3023928" y="5185629"/>
                  <a:ext cx="1354432" cy="401842"/>
                </a:xfrm>
                <a:prstGeom prst="rect">
                  <a:avLst/>
                </a:prstGeom>
                <a:noFill/>
              </p:spPr>
              <p:txBody>
                <a:bodyPr wrap="square" rtlCol="0">
                  <a:spAutoFit/>
                </a:bodyPr>
                <a:lstStyle/>
                <a:p>
                  <a:r>
                    <a:rPr lang="en-US" sz="1600" dirty="0" smtClean="0">
                      <a:latin typeface="Seravek" charset="0"/>
                      <a:ea typeface="Seravek" charset="0"/>
                      <a:cs typeface="Seravek" charset="0"/>
                    </a:rPr>
                    <a:t>Action</a:t>
                  </a:r>
                  <a:endParaRPr lang="en-US" sz="1600" dirty="0">
                    <a:latin typeface="Seravek" charset="0"/>
                    <a:ea typeface="Seravek" charset="0"/>
                    <a:cs typeface="Seravek" charset="0"/>
                  </a:endParaRPr>
                </a:p>
              </p:txBody>
            </p:sp>
          </p:grpSp>
        </p:grpSp>
        <p:grpSp>
          <p:nvGrpSpPr>
            <p:cNvPr id="21" name="Group 20"/>
            <p:cNvGrpSpPr/>
            <p:nvPr/>
          </p:nvGrpSpPr>
          <p:grpSpPr>
            <a:xfrm>
              <a:off x="6413047" y="2150541"/>
              <a:ext cx="1359183" cy="1476186"/>
              <a:chOff x="2100666" y="2399016"/>
              <a:chExt cx="1613266" cy="1946882"/>
            </a:xfrm>
          </p:grpSpPr>
          <p:grpSp>
            <p:nvGrpSpPr>
              <p:cNvPr id="49" name="Group 48"/>
              <p:cNvGrpSpPr/>
              <p:nvPr/>
            </p:nvGrpSpPr>
            <p:grpSpPr>
              <a:xfrm>
                <a:off x="2100666" y="2410641"/>
                <a:ext cx="1065615" cy="1928067"/>
                <a:chOff x="2162575" y="3232150"/>
                <a:chExt cx="1042315" cy="2241548"/>
              </a:xfrm>
            </p:grpSpPr>
            <p:cxnSp>
              <p:nvCxnSpPr>
                <p:cNvPr id="53" name="Straight Arrow Connector 52"/>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1600" dirty="0" smtClean="0">
                      <a:solidFill>
                        <a:schemeClr val="bg1"/>
                      </a:solidFill>
                      <a:latin typeface="Seravek" charset="0"/>
                      <a:ea typeface="Seravek" charset="0"/>
                      <a:cs typeface="Seravek" charset="0"/>
                    </a:rPr>
                    <a:t>Match</a:t>
                  </a:r>
                  <a:endParaRPr lang="en-US" sz="1600" dirty="0">
                    <a:solidFill>
                      <a:schemeClr val="bg1"/>
                    </a:solidFill>
                    <a:latin typeface="Seravek" charset="0"/>
                    <a:ea typeface="Seravek" charset="0"/>
                    <a:cs typeface="Seravek" charset="0"/>
                  </a:endParaRPr>
                </a:p>
              </p:txBody>
            </p:sp>
          </p:grpSp>
          <p:grpSp>
            <p:nvGrpSpPr>
              <p:cNvPr id="50" name="Group 49"/>
              <p:cNvGrpSpPr/>
              <p:nvPr/>
            </p:nvGrpSpPr>
            <p:grpSpPr>
              <a:xfrm>
                <a:off x="3160550" y="2399016"/>
                <a:ext cx="553382" cy="1946882"/>
                <a:chOff x="3431559" y="4468475"/>
                <a:chExt cx="553382" cy="1946882"/>
              </a:xfrm>
            </p:grpSpPr>
            <p:sp>
              <p:nvSpPr>
                <p:cNvPr id="51" name="Trapezoid 50"/>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1600" dirty="0">
                    <a:solidFill>
                      <a:srgbClr val="000000"/>
                    </a:solidFill>
                    <a:latin typeface="Calibri"/>
                  </a:endParaRPr>
                </a:p>
              </p:txBody>
            </p:sp>
            <p:sp>
              <p:nvSpPr>
                <p:cNvPr id="52" name="TextBox 51"/>
                <p:cNvSpPr txBox="1"/>
                <p:nvPr/>
              </p:nvSpPr>
              <p:spPr>
                <a:xfrm rot="16200000">
                  <a:off x="3007622" y="5201935"/>
                  <a:ext cx="1387044" cy="401842"/>
                </a:xfrm>
                <a:prstGeom prst="rect">
                  <a:avLst/>
                </a:prstGeom>
                <a:noFill/>
              </p:spPr>
              <p:txBody>
                <a:bodyPr wrap="square" rtlCol="0">
                  <a:spAutoFit/>
                </a:bodyPr>
                <a:lstStyle/>
                <a:p>
                  <a:r>
                    <a:rPr lang="en-US" sz="1600" dirty="0" smtClean="0">
                      <a:latin typeface="Seravek" charset="0"/>
                      <a:ea typeface="Seravek" charset="0"/>
                      <a:cs typeface="Seravek" charset="0"/>
                    </a:rPr>
                    <a:t>Action</a:t>
                  </a:r>
                  <a:endParaRPr lang="en-US" sz="1600" dirty="0">
                    <a:latin typeface="Seravek" charset="0"/>
                    <a:ea typeface="Seravek" charset="0"/>
                    <a:cs typeface="Seravek" charset="0"/>
                  </a:endParaRPr>
                </a:p>
              </p:txBody>
            </p:sp>
          </p:grpSp>
        </p:grpSp>
        <p:sp>
          <p:nvSpPr>
            <p:cNvPr id="22" name="Right Arrow 21"/>
            <p:cNvSpPr/>
            <p:nvPr/>
          </p:nvSpPr>
          <p:spPr>
            <a:xfrm>
              <a:off x="11189293" y="2737133"/>
              <a:ext cx="463237"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1600">
                <a:latin typeface="Seravek"/>
                <a:cs typeface="Seravek"/>
              </a:endParaRPr>
            </a:p>
          </p:txBody>
        </p:sp>
        <p:grpSp>
          <p:nvGrpSpPr>
            <p:cNvPr id="23" name="Group 22"/>
            <p:cNvGrpSpPr/>
            <p:nvPr/>
          </p:nvGrpSpPr>
          <p:grpSpPr>
            <a:xfrm>
              <a:off x="1639737" y="4033466"/>
              <a:ext cx="1506655" cy="2152299"/>
              <a:chOff x="1887006" y="4466959"/>
              <a:chExt cx="1506655" cy="2152299"/>
            </a:xfrm>
          </p:grpSpPr>
          <p:sp>
            <p:nvSpPr>
              <p:cNvPr id="47" name="Rectangle 46"/>
              <p:cNvSpPr/>
              <p:nvPr/>
            </p:nvSpPr>
            <p:spPr>
              <a:xfrm>
                <a:off x="1887006" y="4771822"/>
                <a:ext cx="1506655" cy="184743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t" anchorCtr="0"/>
              <a:lstStyle/>
              <a:p>
                <a:pPr algn="ctr"/>
                <a:endParaRPr lang="en-US" sz="2400" dirty="0" smtClean="0">
                  <a:solidFill>
                    <a:schemeClr val="tx1"/>
                  </a:solidFill>
                  <a:latin typeface="Seravek" charset="0"/>
                  <a:ea typeface="Seravek" charset="0"/>
                  <a:cs typeface="Seravek" charset="0"/>
                </a:endParaRPr>
              </a:p>
              <a:p>
                <a:pPr algn="ctr"/>
                <a:r>
                  <a:rPr lang="en-US" sz="2400" dirty="0">
                    <a:solidFill>
                      <a:schemeClr val="tx1"/>
                    </a:solidFill>
                    <a:latin typeface="Seravek" charset="0"/>
                    <a:ea typeface="Seravek" charset="0"/>
                    <a:cs typeface="Seravek" charset="0"/>
                  </a:rPr>
                  <a:t>Memory</a:t>
                </a:r>
              </a:p>
              <a:p>
                <a:pPr algn="ctr"/>
                <a:r>
                  <a:rPr lang="en-US" sz="2400" dirty="0">
                    <a:solidFill>
                      <a:schemeClr val="tx1"/>
                    </a:solidFill>
                    <a:latin typeface="Seravek" charset="0"/>
                    <a:ea typeface="Seravek" charset="0"/>
                    <a:cs typeface="Seravek" charset="0"/>
                  </a:rPr>
                  <a:t>Cluster 1</a:t>
                </a:r>
              </a:p>
              <a:p>
                <a:pPr algn="ctr"/>
                <a:endParaRPr lang="en-US" sz="2400" dirty="0" smtClean="0">
                  <a:solidFill>
                    <a:schemeClr val="tx1"/>
                  </a:solidFill>
                  <a:latin typeface="Seravek" charset="0"/>
                  <a:ea typeface="Seravek" charset="0"/>
                  <a:cs typeface="Seravek" charset="0"/>
                </a:endParaRPr>
              </a:p>
            </p:txBody>
          </p:sp>
          <p:cxnSp>
            <p:nvCxnSpPr>
              <p:cNvPr id="48" name="Straight Arrow Connector 47"/>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960844" y="4028218"/>
              <a:ext cx="1506655" cy="2160949"/>
              <a:chOff x="1888932" y="4466959"/>
              <a:chExt cx="1506655" cy="2160949"/>
            </a:xfrm>
          </p:grpSpPr>
          <p:sp>
            <p:nvSpPr>
              <p:cNvPr id="45" name="Rectangle 44"/>
              <p:cNvSpPr/>
              <p:nvPr/>
            </p:nvSpPr>
            <p:spPr>
              <a:xfrm>
                <a:off x="1888932" y="4780472"/>
                <a:ext cx="1506655" cy="184743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t" anchorCtr="0"/>
              <a:lstStyle/>
              <a:p>
                <a:pPr algn="ctr"/>
                <a:endParaRPr lang="en-US" sz="2400" dirty="0" smtClean="0">
                  <a:solidFill>
                    <a:schemeClr val="tx1"/>
                  </a:solidFill>
                  <a:latin typeface="Seravek" charset="0"/>
                  <a:ea typeface="Seravek" charset="0"/>
                  <a:cs typeface="Seravek" charset="0"/>
                </a:endParaRPr>
              </a:p>
              <a:p>
                <a:pPr algn="ctr"/>
                <a:r>
                  <a:rPr lang="en-US" sz="2400" dirty="0" smtClean="0">
                    <a:solidFill>
                      <a:schemeClr val="tx1"/>
                    </a:solidFill>
                    <a:latin typeface="Seravek" charset="0"/>
                    <a:ea typeface="Seravek" charset="0"/>
                    <a:cs typeface="Seravek" charset="0"/>
                  </a:rPr>
                  <a:t>Memory</a:t>
                </a:r>
                <a:endParaRPr lang="en-US" sz="2400" dirty="0">
                  <a:solidFill>
                    <a:schemeClr val="tx1"/>
                  </a:solidFill>
                  <a:latin typeface="Seravek" charset="0"/>
                  <a:ea typeface="Seravek" charset="0"/>
                  <a:cs typeface="Seravek" charset="0"/>
                </a:endParaRPr>
              </a:p>
              <a:p>
                <a:pPr algn="ctr"/>
                <a:r>
                  <a:rPr lang="en-US" sz="2400" dirty="0">
                    <a:solidFill>
                      <a:schemeClr val="tx1"/>
                    </a:solidFill>
                    <a:latin typeface="Seravek" charset="0"/>
                    <a:ea typeface="Seravek" charset="0"/>
                    <a:cs typeface="Seravek" charset="0"/>
                  </a:rPr>
                  <a:t>Cluster 2</a:t>
                </a:r>
              </a:p>
            </p:txBody>
          </p:sp>
          <p:cxnSp>
            <p:nvCxnSpPr>
              <p:cNvPr id="46" name="Straight Arrow Connector 45"/>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364759" y="4028218"/>
              <a:ext cx="1506655" cy="2152296"/>
              <a:chOff x="1899706" y="4466959"/>
              <a:chExt cx="1506655" cy="2152296"/>
            </a:xfrm>
          </p:grpSpPr>
          <p:sp>
            <p:nvSpPr>
              <p:cNvPr id="43" name="Rectangle 42"/>
              <p:cNvSpPr/>
              <p:nvPr/>
            </p:nvSpPr>
            <p:spPr>
              <a:xfrm>
                <a:off x="18997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t" anchorCtr="0"/>
              <a:lstStyle/>
              <a:p>
                <a:pPr algn="ctr"/>
                <a:endParaRPr lang="en-US" sz="2400" dirty="0" smtClean="0">
                  <a:solidFill>
                    <a:schemeClr val="tx1"/>
                  </a:solidFill>
                  <a:latin typeface="Seravek" charset="0"/>
                  <a:ea typeface="Seravek" charset="0"/>
                  <a:cs typeface="Seravek" charset="0"/>
                </a:endParaRPr>
              </a:p>
              <a:p>
                <a:pPr algn="ctr"/>
                <a:r>
                  <a:rPr lang="en-US" sz="2400" dirty="0" smtClean="0">
                    <a:solidFill>
                      <a:schemeClr val="tx1"/>
                    </a:solidFill>
                    <a:latin typeface="Seravek" charset="0"/>
                    <a:ea typeface="Seravek" charset="0"/>
                    <a:cs typeface="Seravek" charset="0"/>
                  </a:rPr>
                  <a:t>Memory </a:t>
                </a:r>
              </a:p>
              <a:p>
                <a:pPr algn="ctr"/>
                <a:r>
                  <a:rPr lang="en-US" sz="2400" dirty="0" smtClean="0">
                    <a:solidFill>
                      <a:schemeClr val="tx1"/>
                    </a:solidFill>
                    <a:latin typeface="Seravek" charset="0"/>
                    <a:ea typeface="Seravek" charset="0"/>
                    <a:cs typeface="Seravek" charset="0"/>
                  </a:rPr>
                  <a:t>Cluster 3</a:t>
                </a:r>
              </a:p>
            </p:txBody>
          </p:sp>
          <p:cxnSp>
            <p:nvCxnSpPr>
              <p:cNvPr id="44" name="Straight Arrow Connector 43"/>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Right Arrow 25"/>
            <p:cNvSpPr/>
            <p:nvPr/>
          </p:nvSpPr>
          <p:spPr>
            <a:xfrm>
              <a:off x="698707" y="2736538"/>
              <a:ext cx="396032" cy="374842"/>
            </a:xfrm>
            <a:prstGeom prst="rightArrow">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1600">
                <a:latin typeface="Seravek"/>
                <a:cs typeface="Seravek"/>
              </a:endParaRPr>
            </a:p>
          </p:txBody>
        </p:sp>
        <p:sp>
          <p:nvSpPr>
            <p:cNvPr id="27" name="Rectangle 26"/>
            <p:cNvSpPr/>
            <p:nvPr/>
          </p:nvSpPr>
          <p:spPr>
            <a:xfrm>
              <a:off x="9033555" y="1832737"/>
              <a:ext cx="1716673" cy="2202692"/>
            </a:xfrm>
            <a:prstGeom prst="rect">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400" dirty="0">
                <a:solidFill>
                  <a:schemeClr val="tx1"/>
                </a:solidFill>
                <a:latin typeface="Seravek"/>
                <a:cs typeface="Seravek"/>
              </a:endParaRPr>
            </a:p>
          </p:txBody>
        </p:sp>
        <p:sp>
          <p:nvSpPr>
            <p:cNvPr id="28" name="Rectangle 27"/>
            <p:cNvSpPr/>
            <p:nvPr/>
          </p:nvSpPr>
          <p:spPr>
            <a:xfrm>
              <a:off x="9036370" y="1835055"/>
              <a:ext cx="1710508" cy="2198411"/>
            </a:xfrm>
            <a:prstGeom prst="rect">
              <a:avLst/>
            </a:prstGeom>
            <a:solidFill>
              <a:srgbClr val="FFFFFF">
                <a:alpha val="70000"/>
              </a:srgb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000000"/>
                </a:solidFill>
              </a:endParaRPr>
            </a:p>
          </p:txBody>
        </p:sp>
        <p:sp>
          <p:nvSpPr>
            <p:cNvPr id="29" name="TextBox 28"/>
            <p:cNvSpPr txBox="1"/>
            <p:nvPr/>
          </p:nvSpPr>
          <p:spPr>
            <a:xfrm>
              <a:off x="9502735" y="1760181"/>
              <a:ext cx="777777" cy="346558"/>
            </a:xfrm>
            <a:prstGeom prst="rect">
              <a:avLst/>
            </a:prstGeom>
            <a:noFill/>
          </p:spPr>
          <p:txBody>
            <a:bodyPr wrap="none" rtlCol="0">
              <a:spAutoFit/>
            </a:bodyPr>
            <a:lstStyle/>
            <a:p>
              <a:r>
                <a:rPr lang="en-US" sz="1400" dirty="0" smtClean="0">
                  <a:latin typeface="Seravek"/>
                  <a:cs typeface="Seravek"/>
                </a:rPr>
                <a:t>Stage </a:t>
              </a:r>
              <a:r>
                <a:rPr lang="en-US" sz="1400" dirty="0">
                  <a:latin typeface="Seravek"/>
                  <a:cs typeface="Seravek"/>
                </a:rPr>
                <a:t>N</a:t>
              </a:r>
            </a:p>
          </p:txBody>
        </p:sp>
        <p:grpSp>
          <p:nvGrpSpPr>
            <p:cNvPr id="30" name="Group 29"/>
            <p:cNvGrpSpPr/>
            <p:nvPr/>
          </p:nvGrpSpPr>
          <p:grpSpPr>
            <a:xfrm>
              <a:off x="9199551" y="2160070"/>
              <a:ext cx="1359183" cy="1476186"/>
              <a:chOff x="2100666" y="2399016"/>
              <a:chExt cx="1613266" cy="1946882"/>
            </a:xfrm>
          </p:grpSpPr>
          <p:grpSp>
            <p:nvGrpSpPr>
              <p:cNvPr id="37" name="Group 36"/>
              <p:cNvGrpSpPr/>
              <p:nvPr/>
            </p:nvGrpSpPr>
            <p:grpSpPr>
              <a:xfrm>
                <a:off x="2100666" y="2410641"/>
                <a:ext cx="1065615" cy="1928067"/>
                <a:chOff x="2162575" y="3232150"/>
                <a:chExt cx="1042315" cy="2241548"/>
              </a:xfrm>
            </p:grpSpPr>
            <p:cxnSp>
              <p:nvCxnSpPr>
                <p:cNvPr id="41" name="Straight Arrow Connector 40"/>
                <p:cNvCxnSpPr/>
                <p:nvPr/>
              </p:nvCxnSpPr>
              <p:spPr>
                <a:xfrm>
                  <a:off x="2479675" y="4308475"/>
                  <a:ext cx="725215"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2162575" y="3232150"/>
                  <a:ext cx="574275" cy="2241548"/>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566900"/>
                  <a:r>
                    <a:rPr lang="en-US" sz="1600" dirty="0" smtClean="0">
                      <a:solidFill>
                        <a:schemeClr val="bg1"/>
                      </a:solidFill>
                      <a:latin typeface="Seravek" charset="0"/>
                      <a:ea typeface="Seravek" charset="0"/>
                      <a:cs typeface="Seravek" charset="0"/>
                    </a:rPr>
                    <a:t>Match</a:t>
                  </a:r>
                  <a:endParaRPr lang="en-US" sz="1600" dirty="0">
                    <a:solidFill>
                      <a:schemeClr val="bg1"/>
                    </a:solidFill>
                    <a:latin typeface="Seravek" charset="0"/>
                    <a:ea typeface="Seravek" charset="0"/>
                    <a:cs typeface="Seravek" charset="0"/>
                  </a:endParaRPr>
                </a:p>
              </p:txBody>
            </p:sp>
          </p:grpSp>
          <p:grpSp>
            <p:nvGrpSpPr>
              <p:cNvPr id="38" name="Group 37"/>
              <p:cNvGrpSpPr/>
              <p:nvPr/>
            </p:nvGrpSpPr>
            <p:grpSpPr>
              <a:xfrm>
                <a:off x="3160550" y="2399016"/>
                <a:ext cx="553382" cy="1946882"/>
                <a:chOff x="3431559" y="4468475"/>
                <a:chExt cx="553382" cy="1946882"/>
              </a:xfrm>
            </p:grpSpPr>
            <p:sp>
              <p:nvSpPr>
                <p:cNvPr id="39" name="Trapezoid 38"/>
                <p:cNvSpPr/>
                <p:nvPr/>
              </p:nvSpPr>
              <p:spPr>
                <a:xfrm rot="16200000" flipH="1" flipV="1">
                  <a:off x="2734809" y="5165225"/>
                  <a:ext cx="1946882" cy="553382"/>
                </a:xfrm>
                <a:prstGeom prst="trapezoid">
                  <a:avLst>
                    <a:gd name="adj" fmla="val 52981"/>
                  </a:avLst>
                </a:prstGeom>
                <a:solidFill>
                  <a:schemeClr val="accent4">
                    <a:lumMod val="40000"/>
                    <a:lumOff val="6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566900"/>
                  <a:endParaRPr lang="en-US" sz="1600" dirty="0">
                    <a:solidFill>
                      <a:srgbClr val="000000"/>
                    </a:solidFill>
                    <a:latin typeface="Calibri"/>
                  </a:endParaRPr>
                </a:p>
              </p:txBody>
            </p:sp>
            <p:sp>
              <p:nvSpPr>
                <p:cNvPr id="40" name="TextBox 39"/>
                <p:cNvSpPr txBox="1"/>
                <p:nvPr/>
              </p:nvSpPr>
              <p:spPr>
                <a:xfrm rot="16200000">
                  <a:off x="3030212" y="5179345"/>
                  <a:ext cx="1341864" cy="401842"/>
                </a:xfrm>
                <a:prstGeom prst="rect">
                  <a:avLst/>
                </a:prstGeom>
                <a:noFill/>
              </p:spPr>
              <p:txBody>
                <a:bodyPr wrap="square" rtlCol="0">
                  <a:spAutoFit/>
                </a:bodyPr>
                <a:lstStyle/>
                <a:p>
                  <a:r>
                    <a:rPr lang="en-US" sz="1600" dirty="0" smtClean="0">
                      <a:latin typeface="Seravek" charset="0"/>
                      <a:ea typeface="Seravek" charset="0"/>
                      <a:cs typeface="Seravek" charset="0"/>
                    </a:rPr>
                    <a:t>Action</a:t>
                  </a:r>
                  <a:endParaRPr lang="en-US" sz="1600" dirty="0">
                    <a:latin typeface="Seravek" charset="0"/>
                    <a:ea typeface="Seravek" charset="0"/>
                    <a:cs typeface="Seravek" charset="0"/>
                  </a:endParaRPr>
                </a:p>
              </p:txBody>
            </p:sp>
          </p:grpSp>
        </p:grpSp>
        <p:grpSp>
          <p:nvGrpSpPr>
            <p:cNvPr id="31" name="Group 30"/>
            <p:cNvGrpSpPr/>
            <p:nvPr/>
          </p:nvGrpSpPr>
          <p:grpSpPr>
            <a:xfrm>
              <a:off x="9151263" y="4037747"/>
              <a:ext cx="1506655" cy="2152296"/>
              <a:chOff x="1899706" y="4466959"/>
              <a:chExt cx="1506655" cy="2152296"/>
            </a:xfrm>
          </p:grpSpPr>
          <p:sp>
            <p:nvSpPr>
              <p:cNvPr id="35" name="Rectangle 34"/>
              <p:cNvSpPr/>
              <p:nvPr/>
            </p:nvSpPr>
            <p:spPr>
              <a:xfrm>
                <a:off x="1899706" y="4771820"/>
                <a:ext cx="1506655" cy="1847435"/>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0" rtlCol="0" anchor="t" anchorCtr="0"/>
              <a:lstStyle/>
              <a:p>
                <a:pPr algn="ctr"/>
                <a:r>
                  <a:rPr lang="en-US" sz="1400" dirty="0" smtClean="0">
                    <a:solidFill>
                      <a:schemeClr val="tx1"/>
                    </a:solidFill>
                    <a:latin typeface="Seravek" charset="0"/>
                    <a:ea typeface="Seravek" charset="0"/>
                    <a:cs typeface="Seravek" charset="0"/>
                  </a:rPr>
                  <a:t>Memory Cluster N</a:t>
                </a:r>
              </a:p>
            </p:txBody>
          </p:sp>
          <p:cxnSp>
            <p:nvCxnSpPr>
              <p:cNvPr id="36" name="Straight Arrow Connector 35"/>
              <p:cNvCxnSpPr/>
              <p:nvPr/>
            </p:nvCxnSpPr>
            <p:spPr>
              <a:xfrm flipH="1">
                <a:off x="2644049" y="4466959"/>
                <a:ext cx="1" cy="3206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8223739" y="5400637"/>
              <a:ext cx="561161"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10550" y="3680813"/>
              <a:ext cx="575193"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210550" y="2196975"/>
              <a:ext cx="549793" cy="0"/>
            </a:xfrm>
            <a:prstGeom prst="line">
              <a:avLst/>
            </a:prstGeom>
            <a:ln w="25400">
              <a:solidFill>
                <a:schemeClr val="tx1"/>
              </a:solidFill>
              <a:prstDash val="dot"/>
            </a:ln>
          </p:spPr>
          <p:style>
            <a:lnRef idx="2">
              <a:schemeClr val="accent1"/>
            </a:lnRef>
            <a:fillRef idx="0">
              <a:schemeClr val="accent1"/>
            </a:fillRef>
            <a:effectRef idx="1">
              <a:schemeClr val="accent1"/>
            </a:effectRef>
            <a:fontRef idx="minor">
              <a:schemeClr val="tx1"/>
            </a:fontRef>
          </p:style>
        </p:cxnSp>
      </p:grpSp>
      <p:sp>
        <p:nvSpPr>
          <p:cNvPr id="80" name="Rectangle 79"/>
          <p:cNvSpPr/>
          <p:nvPr/>
        </p:nvSpPr>
        <p:spPr>
          <a:xfrm>
            <a:off x="1683044" y="5119207"/>
            <a:ext cx="1517355" cy="1524481"/>
          </a:xfrm>
          <a:prstGeom prst="rect">
            <a:avLst/>
          </a:prstGeom>
          <a:solidFill>
            <a:srgbClr val="D92A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84" name="Rectangle 83"/>
          <p:cNvSpPr/>
          <p:nvPr/>
        </p:nvSpPr>
        <p:spPr>
          <a:xfrm>
            <a:off x="3997929" y="5119205"/>
            <a:ext cx="1531334" cy="1538769"/>
          </a:xfrm>
          <a:prstGeom prst="rect">
            <a:avLst/>
          </a:prstGeom>
          <a:solidFill>
            <a:srgbClr val="D92A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85" name="Rectangle 84"/>
          <p:cNvSpPr/>
          <p:nvPr/>
        </p:nvSpPr>
        <p:spPr>
          <a:xfrm>
            <a:off x="6386513" y="5500688"/>
            <a:ext cx="1500188" cy="1126023"/>
          </a:xfrm>
          <a:prstGeom prst="rect">
            <a:avLst/>
          </a:prstGeom>
          <a:solidFill>
            <a:srgbClr val="D92A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66900"/>
            <a:endParaRPr lang="en-US" sz="2200">
              <a:solidFill>
                <a:prstClr val="white"/>
              </a:solidFill>
              <a:latin typeface="Calibri"/>
            </a:endParaRPr>
          </a:p>
        </p:txBody>
      </p:sp>
      <p:sp>
        <p:nvSpPr>
          <p:cNvPr id="87" name="Rectangle 86"/>
          <p:cNvSpPr/>
          <p:nvPr/>
        </p:nvSpPr>
        <p:spPr>
          <a:xfrm>
            <a:off x="7563174" y="2758698"/>
            <a:ext cx="4567800" cy="409930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91620" y="3900355"/>
            <a:ext cx="5852884" cy="1477328"/>
          </a:xfrm>
          <a:prstGeom prst="rect">
            <a:avLst/>
          </a:prstGeom>
          <a:ln w="254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charset="0"/>
              <a:buChar char="•"/>
            </a:pPr>
            <a:r>
              <a:rPr lang="en-US" sz="2200" dirty="0" smtClean="0"/>
              <a:t>Must extract key multiple times</a:t>
            </a:r>
          </a:p>
          <a:p>
            <a:pPr marL="342900" indent="-342900">
              <a:buFont typeface="Wingdings" charset="2"/>
              <a:buChar char="Ø"/>
            </a:pPr>
            <a:r>
              <a:rPr lang="en-US" sz="2200" dirty="0" smtClean="0"/>
              <a:t>Wastes match capacity</a:t>
            </a:r>
          </a:p>
          <a:p>
            <a:pPr marL="342900" indent="-342900">
              <a:buFont typeface="Wingdings" charset="2"/>
              <a:buChar char="Ø"/>
            </a:pPr>
            <a:r>
              <a:rPr lang="en-US" sz="2200" dirty="0" smtClean="0"/>
              <a:t>Action units unused until last stage</a:t>
            </a:r>
          </a:p>
          <a:p>
            <a:pPr marL="342900" indent="-342900">
              <a:buFont typeface="Wingdings" charset="2"/>
              <a:buChar char="Ø"/>
            </a:pPr>
            <a:r>
              <a:rPr lang="en-US" sz="2400" dirty="0" err="1">
                <a:solidFill>
                  <a:srgbClr val="0231FF"/>
                </a:solidFill>
              </a:rPr>
              <a:t>dRMT</a:t>
            </a:r>
            <a:r>
              <a:rPr lang="en-US" sz="2400" dirty="0">
                <a:solidFill>
                  <a:srgbClr val="0231FF"/>
                </a:solidFill>
              </a:rPr>
              <a:t> </a:t>
            </a:r>
            <a:r>
              <a:rPr lang="en-US" sz="2400" dirty="0" smtClean="0">
                <a:solidFill>
                  <a:srgbClr val="0231FF"/>
                </a:solidFill>
              </a:rPr>
              <a:t>will use only 1 match/action unit</a:t>
            </a:r>
            <a:endParaRPr lang="en-US" sz="2400" dirty="0">
              <a:solidFill>
                <a:srgbClr val="0231FF"/>
              </a:solidFill>
            </a:endParaRPr>
          </a:p>
        </p:txBody>
      </p:sp>
    </p:spTree>
    <p:custDataLst>
      <p:tags r:id="rId1"/>
    </p:custDataLst>
    <p:extLst>
      <p:ext uri="{BB962C8B-B14F-4D97-AF65-F5344CB8AC3E}">
        <p14:creationId xmlns:p14="http://schemas.microsoft.com/office/powerpoint/2010/main" val="1649164035"/>
      </p:ext>
    </p:extLst>
  </p:cSld>
  <p:clrMapOvr>
    <a:masterClrMapping/>
  </p:clrMapOvr>
  <mc:AlternateContent xmlns:mc="http://schemas.openxmlformats.org/markup-compatibility/2006" xmlns:p14="http://schemas.microsoft.com/office/powerpoint/2010/main">
    <mc:Choice Requires="p14">
      <p:transition spd="slow" p14:dur="2000" advTm="105013"/>
    </mc:Choice>
    <mc:Fallback xmlns="">
      <p:transition spd="slow" advTm="105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7" grpId="0" animBg="1"/>
      <p:bldP spid="88" grpId="0" uiExpand="1"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2|10.1|5.6|9.1|2.6|2.1"/>
</p:tagLst>
</file>

<file path=ppt/tags/tag10.xml><?xml version="1.0" encoding="utf-8"?>
<p:tagLst xmlns:a="http://schemas.openxmlformats.org/drawingml/2006/main" xmlns:r="http://schemas.openxmlformats.org/officeDocument/2006/relationships" xmlns:p="http://schemas.openxmlformats.org/presentationml/2006/main">
  <p:tag name="TIMING" val="|16.4|1.4|38.7"/>
</p:tagLst>
</file>

<file path=ppt/tags/tag11.xml><?xml version="1.0" encoding="utf-8"?>
<p:tagLst xmlns:a="http://schemas.openxmlformats.org/drawingml/2006/main" xmlns:r="http://schemas.openxmlformats.org/officeDocument/2006/relationships" xmlns:p="http://schemas.openxmlformats.org/presentationml/2006/main">
  <p:tag name="TIMING" val="|5.3|7.9|5.9|8.9|4.9|14.4|5.1"/>
</p:tagLst>
</file>

<file path=ppt/tags/tag12.xml><?xml version="1.0" encoding="utf-8"?>
<p:tagLst xmlns:a="http://schemas.openxmlformats.org/drawingml/2006/main" xmlns:r="http://schemas.openxmlformats.org/officeDocument/2006/relationships" xmlns:p="http://schemas.openxmlformats.org/presentationml/2006/main">
  <p:tag name="TIMING" val="|4.8|6.6|14"/>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18.8"/>
</p:tagLst>
</file>

<file path=ppt/tags/tag15.xml><?xml version="1.0" encoding="utf-8"?>
<p:tagLst xmlns:a="http://schemas.openxmlformats.org/drawingml/2006/main" xmlns:r="http://schemas.openxmlformats.org/officeDocument/2006/relationships" xmlns:p="http://schemas.openxmlformats.org/presentationml/2006/main">
  <p:tag name="TIMING" val="|21.4|5.2|7|12.4|8.9|9.8|14.8|15.9|39.6|9.6|11.7"/>
</p:tagLst>
</file>

<file path=ppt/tags/tag16.xml><?xml version="1.0" encoding="utf-8"?>
<p:tagLst xmlns:a="http://schemas.openxmlformats.org/drawingml/2006/main" xmlns:r="http://schemas.openxmlformats.org/officeDocument/2006/relationships" xmlns:p="http://schemas.openxmlformats.org/presentationml/2006/main">
  <p:tag name="TIMING" val="|8.1|6"/>
</p:tagLst>
</file>

<file path=ppt/tags/tag17.xml><?xml version="1.0" encoding="utf-8"?>
<p:tagLst xmlns:a="http://schemas.openxmlformats.org/drawingml/2006/main" xmlns:r="http://schemas.openxmlformats.org/officeDocument/2006/relationships" xmlns:p="http://schemas.openxmlformats.org/presentationml/2006/main">
  <p:tag name="TIMING" val="|6.9|8.6"/>
</p:tagLst>
</file>

<file path=ppt/tags/tag18.xml><?xml version="1.0" encoding="utf-8"?>
<p:tagLst xmlns:a="http://schemas.openxmlformats.org/drawingml/2006/main" xmlns:r="http://schemas.openxmlformats.org/officeDocument/2006/relationships" xmlns:p="http://schemas.openxmlformats.org/presentationml/2006/main">
  <p:tag name="TIMING" val="|2.2|8.5"/>
</p:tagLst>
</file>

<file path=ppt/tags/tag19.xml><?xml version="1.0" encoding="utf-8"?>
<p:tagLst xmlns:a="http://schemas.openxmlformats.org/drawingml/2006/main" xmlns:r="http://schemas.openxmlformats.org/officeDocument/2006/relationships" xmlns:p="http://schemas.openxmlformats.org/presentationml/2006/main">
  <p:tag name="TIMING" val="|6.2|0.7|1.7|9.2|25.4|9.8|29.8|6|14.2"/>
</p:tagLst>
</file>

<file path=ppt/tags/tag2.xml><?xml version="1.0" encoding="utf-8"?>
<p:tagLst xmlns:a="http://schemas.openxmlformats.org/drawingml/2006/main" xmlns:r="http://schemas.openxmlformats.org/officeDocument/2006/relationships" xmlns:p="http://schemas.openxmlformats.org/presentationml/2006/main">
  <p:tag name="TIMING" val="|2.9|45.6"/>
</p:tagLst>
</file>

<file path=ppt/tags/tag20.xml><?xml version="1.0" encoding="utf-8"?>
<p:tagLst xmlns:a="http://schemas.openxmlformats.org/drawingml/2006/main" xmlns:r="http://schemas.openxmlformats.org/officeDocument/2006/relationships" xmlns:p="http://schemas.openxmlformats.org/presentationml/2006/main">
  <p:tag name="TIMING" val="|14.2|6.6"/>
</p:tagLst>
</file>

<file path=ppt/tags/tag21.xml><?xml version="1.0" encoding="utf-8"?>
<p:tagLst xmlns:a="http://schemas.openxmlformats.org/drawingml/2006/main" xmlns:r="http://schemas.openxmlformats.org/officeDocument/2006/relationships" xmlns:p="http://schemas.openxmlformats.org/presentationml/2006/main">
  <p:tag name="TIMING" val="|13.4|5.5"/>
</p:tagLst>
</file>

<file path=ppt/tags/tag3.xml><?xml version="1.0" encoding="utf-8"?>
<p:tagLst xmlns:a="http://schemas.openxmlformats.org/drawingml/2006/main" xmlns:r="http://schemas.openxmlformats.org/officeDocument/2006/relationships" xmlns:p="http://schemas.openxmlformats.org/presentationml/2006/main">
  <p:tag name="TIMING" val="|3.8"/>
</p:tagLst>
</file>

<file path=ppt/tags/tag4.xml><?xml version="1.0" encoding="utf-8"?>
<p:tagLst xmlns:a="http://schemas.openxmlformats.org/drawingml/2006/main" xmlns:r="http://schemas.openxmlformats.org/officeDocument/2006/relationships" xmlns:p="http://schemas.openxmlformats.org/presentationml/2006/main">
  <p:tag name="TIMING" val="|19.9|1.4"/>
</p:tagLst>
</file>

<file path=ppt/tags/tag5.xml><?xml version="1.0" encoding="utf-8"?>
<p:tagLst xmlns:a="http://schemas.openxmlformats.org/drawingml/2006/main" xmlns:r="http://schemas.openxmlformats.org/officeDocument/2006/relationships" xmlns:p="http://schemas.openxmlformats.org/presentationml/2006/main">
  <p:tag name="TIMING" val="|3.5|0.7|0.6|1.7|0.5"/>
</p:tagLst>
</file>

<file path=ppt/tags/tag6.xml><?xml version="1.0" encoding="utf-8"?>
<p:tagLst xmlns:a="http://schemas.openxmlformats.org/drawingml/2006/main" xmlns:r="http://schemas.openxmlformats.org/officeDocument/2006/relationships" xmlns:p="http://schemas.openxmlformats.org/presentationml/2006/main">
  <p:tag name="TIMING" val="|18.4|16.7|5.3|22.6|14.8"/>
</p:tagLst>
</file>

<file path=ppt/tags/tag7.xml><?xml version="1.0" encoding="utf-8"?>
<p:tagLst xmlns:a="http://schemas.openxmlformats.org/drawingml/2006/main" xmlns:r="http://schemas.openxmlformats.org/officeDocument/2006/relationships" xmlns:p="http://schemas.openxmlformats.org/presentationml/2006/main">
  <p:tag name="TIMING" val="|15.2|7.4|9.5"/>
</p:tagLst>
</file>

<file path=ppt/tags/tag8.xml><?xml version="1.0" encoding="utf-8"?>
<p:tagLst xmlns:a="http://schemas.openxmlformats.org/drawingml/2006/main" xmlns:r="http://schemas.openxmlformats.org/officeDocument/2006/relationships" xmlns:p="http://schemas.openxmlformats.org/presentationml/2006/main">
  <p:tag name="TIMING" val="|10.3|26.2|4|7.2|17.3|20.8"/>
</p:tagLst>
</file>

<file path=ppt/tags/tag9.xml><?xml version="1.0" encoding="utf-8"?>
<p:tagLst xmlns:a="http://schemas.openxmlformats.org/drawingml/2006/main" xmlns:r="http://schemas.openxmlformats.org/officeDocument/2006/relationships" xmlns:p="http://schemas.openxmlformats.org/presentationml/2006/main">
  <p:tag name="TIMING" val="|5.5|6.9|3.5|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12422</TotalTime>
  <Words>6896</Words>
  <Application>Microsoft Macintosh PowerPoint</Application>
  <PresentationFormat>Widescreen</PresentationFormat>
  <Paragraphs>1357</Paragraphs>
  <Slides>48</Slides>
  <Notes>45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Cambria Math</vt:lpstr>
      <vt:lpstr>Seravek</vt:lpstr>
      <vt:lpstr>Wingdings</vt:lpstr>
      <vt:lpstr>Arial</vt:lpstr>
      <vt:lpstr>Office Theme</vt:lpstr>
      <vt:lpstr>dRMT: Disaggregated Programmable Switching</vt:lpstr>
      <vt:lpstr>Today’s programmable switches (e.g., RMT)</vt:lpstr>
      <vt:lpstr>dRMT in one slide</vt:lpstr>
      <vt:lpstr>The dRMT architecture</vt:lpstr>
      <vt:lpstr>Memory disaggregation</vt:lpstr>
      <vt:lpstr>Compute disaggregation</vt:lpstr>
      <vt:lpstr>Compute disaggregation</vt:lpstr>
      <vt:lpstr>Compute disaggregation</vt:lpstr>
      <vt:lpstr>How does dRMT improve on RMT?</vt:lpstr>
      <vt:lpstr>How does dRMT improve on RMT?</vt:lpstr>
      <vt:lpstr>3 questions to determine dRMT’s practicality</vt:lpstr>
      <vt:lpstr>Compiling a program to dRMT</vt:lpstr>
      <vt:lpstr>Crossbar decouples scheduling and placement</vt:lpstr>
      <vt:lpstr>Processor scheduling example</vt:lpstr>
      <vt:lpstr>Processor scheduling example</vt:lpstr>
      <vt:lpstr>Processor scheduling example</vt:lpstr>
      <vt:lpstr>Processor scheduling example</vt:lpstr>
      <vt:lpstr>Processor scheduling example</vt:lpstr>
      <vt:lpstr>Processor scheduling example</vt:lpstr>
      <vt:lpstr>Processor scheduling example</vt:lpstr>
      <vt:lpstr>Processor scheduling example</vt:lpstr>
      <vt:lpstr>Minimizing delays: ILP formulation</vt:lpstr>
      <vt:lpstr>Evaluation: Comparing RMT and dRMT</vt:lpstr>
      <vt:lpstr>Evaluation: Comparing RMT and dRMT</vt:lpstr>
      <vt:lpstr>Evaluation: Comparing RMT and dRMT</vt:lpstr>
      <vt:lpstr>Evaluation: Comparing RMT and dRMT</vt:lpstr>
      <vt:lpstr>Evaluation: Comparing RMT and dRMT</vt:lpstr>
      <vt:lpstr>dRMT hardware feasibility</vt:lpstr>
      <vt:lpstr>Comparing areas of RMT and dRMT logic</vt:lpstr>
      <vt:lpstr>Conclusion</vt:lpstr>
      <vt:lpstr>Backup slides</vt:lpstr>
      <vt:lpstr>Processor scheduling example</vt:lpstr>
      <vt:lpstr>Processor scheduling example</vt:lpstr>
      <vt:lpstr>dRMT eliminates performance cliffs</vt:lpstr>
      <vt:lpstr>ILP circle intuition</vt:lpstr>
      <vt:lpstr>dRMT crossbar design</vt:lpstr>
      <vt:lpstr>dRMT crossbar design</vt:lpstr>
      <vt:lpstr>dRMT crossbar design</vt:lpstr>
      <vt:lpstr>dRMT’s crossbar</vt:lpstr>
      <vt:lpstr>Evaluation: switch.p4 on RMT and dRMT</vt:lpstr>
      <vt:lpstr>Evaluation: switch.p4 on RMT and dRMT</vt:lpstr>
      <vt:lpstr>Scheduling Constraints</vt:lpstr>
      <vt:lpstr>Extracting dependencies from P4 programs</vt:lpstr>
      <vt:lpstr>dRMT hardware: instruction memory</vt:lpstr>
      <vt:lpstr>dRMT architecture: crossbar</vt:lpstr>
      <vt:lpstr>dRMT Match Action Processor</vt:lpstr>
      <vt:lpstr>Enforcing periodic resource constraints</vt:lpstr>
      <vt:lpstr>Problems with RMT Architecture</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2817</cp:revision>
  <dcterms:created xsi:type="dcterms:W3CDTF">2017-05-13T13:11:05Z</dcterms:created>
  <dcterms:modified xsi:type="dcterms:W3CDTF">2017-08-22T16:56:46Z</dcterms:modified>
</cp:coreProperties>
</file>