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33"/>
  </p:notesMasterIdLst>
  <p:sldIdLst>
    <p:sldId id="424" r:id="rId5"/>
    <p:sldId id="427" r:id="rId6"/>
    <p:sldId id="433" r:id="rId7"/>
    <p:sldId id="434" r:id="rId8"/>
    <p:sldId id="382" r:id="rId9"/>
    <p:sldId id="430" r:id="rId10"/>
    <p:sldId id="422" r:id="rId11"/>
    <p:sldId id="399" r:id="rId12"/>
    <p:sldId id="388" r:id="rId13"/>
    <p:sldId id="449" r:id="rId14"/>
    <p:sldId id="391" r:id="rId15"/>
    <p:sldId id="392" r:id="rId16"/>
    <p:sldId id="393" r:id="rId17"/>
    <p:sldId id="395" r:id="rId18"/>
    <p:sldId id="397" r:id="rId19"/>
    <p:sldId id="419" r:id="rId20"/>
    <p:sldId id="398" r:id="rId21"/>
    <p:sldId id="443" r:id="rId22"/>
    <p:sldId id="450" r:id="rId23"/>
    <p:sldId id="451" r:id="rId24"/>
    <p:sldId id="452" r:id="rId25"/>
    <p:sldId id="453" r:id="rId26"/>
    <p:sldId id="405" r:id="rId27"/>
    <p:sldId id="454" r:id="rId28"/>
    <p:sldId id="447" r:id="rId29"/>
    <p:sldId id="448" r:id="rId30"/>
    <p:sldId id="455" r:id="rId31"/>
    <p:sldId id="413" r:id="rId32"/>
  </p:sldIdLst>
  <p:sldSz cx="12192000" cy="6858000"/>
  <p:notesSz cx="7315200" cy="96012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77"/>
    <a:srgbClr val="669900"/>
    <a:srgbClr val="0A419A"/>
    <a:srgbClr val="B8C8FA"/>
    <a:srgbClr val="041F3C"/>
    <a:srgbClr val="CC3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32B6B-0A21-4AD2-8F5C-FC03D3C34E76}" v="15" dt="2023-05-09T15:48:03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0" autoAdjust="0"/>
    <p:restoredTop sz="95310" autoAdjust="0"/>
  </p:normalViewPr>
  <p:slideViewPr>
    <p:cSldViewPr snapToGrid="0">
      <p:cViewPr>
        <p:scale>
          <a:sx n="63" d="100"/>
          <a:sy n="63" d="100"/>
        </p:scale>
        <p:origin x="246" y="477"/>
      </p:cViewPr>
      <p:guideLst/>
    </p:cSldViewPr>
  </p:slideViewPr>
  <p:notesTextViewPr>
    <p:cViewPr>
      <p:scale>
        <a:sx n="98" d="100"/>
        <a:sy n="98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 Dery" userId="e32a74cf-d60d-4ed9-8935-569c35deded2" providerId="ADAL" clId="{29B32B6B-0A21-4AD2-8F5C-FC03D3C34E76}"/>
    <pc:docChg chg="modSld">
      <pc:chgData name="Micha Dery" userId="e32a74cf-d60d-4ed9-8935-569c35deded2" providerId="ADAL" clId="{29B32B6B-0A21-4AD2-8F5C-FC03D3C34E76}" dt="2023-05-09T15:48:03.243" v="41"/>
      <pc:docMkLst>
        <pc:docMk/>
      </pc:docMkLst>
      <pc:sldChg chg="modNotesTx">
        <pc:chgData name="Micha Dery" userId="e32a74cf-d60d-4ed9-8935-569c35deded2" providerId="ADAL" clId="{29B32B6B-0A21-4AD2-8F5C-FC03D3C34E76}" dt="2023-05-08T22:42:04.336" v="22" actId="6549"/>
        <pc:sldMkLst>
          <pc:docMk/>
          <pc:sldMk cId="3980352845" sldId="382"/>
        </pc:sldMkLst>
      </pc:sldChg>
      <pc:sldChg chg="modNotesTx">
        <pc:chgData name="Micha Dery" userId="e32a74cf-d60d-4ed9-8935-569c35deded2" providerId="ADAL" clId="{29B32B6B-0A21-4AD2-8F5C-FC03D3C34E76}" dt="2023-05-08T22:41:52.701" v="18" actId="6549"/>
        <pc:sldMkLst>
          <pc:docMk/>
          <pc:sldMk cId="3712776708" sldId="388"/>
        </pc:sldMkLst>
      </pc:sldChg>
      <pc:sldChg chg="modNotesTx">
        <pc:chgData name="Micha Dery" userId="e32a74cf-d60d-4ed9-8935-569c35deded2" providerId="ADAL" clId="{29B32B6B-0A21-4AD2-8F5C-FC03D3C34E76}" dt="2023-05-08T22:41:44.345" v="16" actId="6549"/>
        <pc:sldMkLst>
          <pc:docMk/>
          <pc:sldMk cId="3243588494" sldId="391"/>
        </pc:sldMkLst>
      </pc:sldChg>
      <pc:sldChg chg="modNotesTx">
        <pc:chgData name="Micha Dery" userId="e32a74cf-d60d-4ed9-8935-569c35deded2" providerId="ADAL" clId="{29B32B6B-0A21-4AD2-8F5C-FC03D3C34E76}" dt="2023-05-08T22:41:41.002" v="15" actId="6549"/>
        <pc:sldMkLst>
          <pc:docMk/>
          <pc:sldMk cId="2761513106" sldId="392"/>
        </pc:sldMkLst>
      </pc:sldChg>
      <pc:sldChg chg="modNotesTx">
        <pc:chgData name="Micha Dery" userId="e32a74cf-d60d-4ed9-8935-569c35deded2" providerId="ADAL" clId="{29B32B6B-0A21-4AD2-8F5C-FC03D3C34E76}" dt="2023-05-08T22:41:38.106" v="14" actId="6549"/>
        <pc:sldMkLst>
          <pc:docMk/>
          <pc:sldMk cId="3119670924" sldId="393"/>
        </pc:sldMkLst>
      </pc:sldChg>
      <pc:sldChg chg="modNotesTx">
        <pc:chgData name="Micha Dery" userId="e32a74cf-d60d-4ed9-8935-569c35deded2" providerId="ADAL" clId="{29B32B6B-0A21-4AD2-8F5C-FC03D3C34E76}" dt="2023-05-08T22:41:34.475" v="13" actId="6549"/>
        <pc:sldMkLst>
          <pc:docMk/>
          <pc:sldMk cId="1224044194" sldId="395"/>
        </pc:sldMkLst>
      </pc:sldChg>
      <pc:sldChg chg="modNotesTx">
        <pc:chgData name="Micha Dery" userId="e32a74cf-d60d-4ed9-8935-569c35deded2" providerId="ADAL" clId="{29B32B6B-0A21-4AD2-8F5C-FC03D3C34E76}" dt="2023-05-08T22:41:31.003" v="12" actId="6549"/>
        <pc:sldMkLst>
          <pc:docMk/>
          <pc:sldMk cId="1733814600" sldId="397"/>
        </pc:sldMkLst>
      </pc:sldChg>
      <pc:sldChg chg="modNotesTx">
        <pc:chgData name="Micha Dery" userId="e32a74cf-d60d-4ed9-8935-569c35deded2" providerId="ADAL" clId="{29B32B6B-0A21-4AD2-8F5C-FC03D3C34E76}" dt="2023-05-08T22:41:23.954" v="10" actId="6549"/>
        <pc:sldMkLst>
          <pc:docMk/>
          <pc:sldMk cId="1267408460" sldId="398"/>
        </pc:sldMkLst>
      </pc:sldChg>
      <pc:sldChg chg="modNotesTx">
        <pc:chgData name="Micha Dery" userId="e32a74cf-d60d-4ed9-8935-569c35deded2" providerId="ADAL" clId="{29B32B6B-0A21-4AD2-8F5C-FC03D3C34E76}" dt="2023-05-08T22:41:55.383" v="19" actId="6549"/>
        <pc:sldMkLst>
          <pc:docMk/>
          <pc:sldMk cId="1396357719" sldId="399"/>
        </pc:sldMkLst>
      </pc:sldChg>
      <pc:sldChg chg="modNotesTx">
        <pc:chgData name="Micha Dery" userId="e32a74cf-d60d-4ed9-8935-569c35deded2" providerId="ADAL" clId="{29B32B6B-0A21-4AD2-8F5C-FC03D3C34E76}" dt="2023-05-08T22:41:02.816" v="4" actId="6549"/>
        <pc:sldMkLst>
          <pc:docMk/>
          <pc:sldMk cId="3812809281" sldId="405"/>
        </pc:sldMkLst>
      </pc:sldChg>
      <pc:sldChg chg="modNotesTx">
        <pc:chgData name="Micha Dery" userId="e32a74cf-d60d-4ed9-8935-569c35deded2" providerId="ADAL" clId="{29B32B6B-0A21-4AD2-8F5C-FC03D3C34E76}" dt="2023-05-08T22:41:26.843" v="11" actId="6549"/>
        <pc:sldMkLst>
          <pc:docMk/>
          <pc:sldMk cId="1129412332" sldId="419"/>
        </pc:sldMkLst>
      </pc:sldChg>
      <pc:sldChg chg="modNotesTx">
        <pc:chgData name="Micha Dery" userId="e32a74cf-d60d-4ed9-8935-569c35deded2" providerId="ADAL" clId="{29B32B6B-0A21-4AD2-8F5C-FC03D3C34E76}" dt="2023-05-08T22:41:58.267" v="20" actId="6549"/>
        <pc:sldMkLst>
          <pc:docMk/>
          <pc:sldMk cId="2624777693" sldId="422"/>
        </pc:sldMkLst>
      </pc:sldChg>
      <pc:sldChg chg="modNotesTx">
        <pc:chgData name="Micha Dery" userId="e32a74cf-d60d-4ed9-8935-569c35deded2" providerId="ADAL" clId="{29B32B6B-0A21-4AD2-8F5C-FC03D3C34E76}" dt="2023-05-08T22:42:18.885" v="26" actId="6549"/>
        <pc:sldMkLst>
          <pc:docMk/>
          <pc:sldMk cId="2615938606" sldId="424"/>
        </pc:sldMkLst>
      </pc:sldChg>
      <pc:sldChg chg="modNotesTx">
        <pc:chgData name="Micha Dery" userId="e32a74cf-d60d-4ed9-8935-569c35deded2" providerId="ADAL" clId="{29B32B6B-0A21-4AD2-8F5C-FC03D3C34E76}" dt="2023-05-08T22:42:15.081" v="25" actId="6549"/>
        <pc:sldMkLst>
          <pc:docMk/>
          <pc:sldMk cId="1545728365" sldId="427"/>
        </pc:sldMkLst>
      </pc:sldChg>
      <pc:sldChg chg="modNotesTx">
        <pc:chgData name="Micha Dery" userId="e32a74cf-d60d-4ed9-8935-569c35deded2" providerId="ADAL" clId="{29B32B6B-0A21-4AD2-8F5C-FC03D3C34E76}" dt="2023-05-08T22:42:01.151" v="21" actId="6549"/>
        <pc:sldMkLst>
          <pc:docMk/>
          <pc:sldMk cId="4152259362" sldId="430"/>
        </pc:sldMkLst>
      </pc:sldChg>
      <pc:sldChg chg="modNotesTx">
        <pc:chgData name="Micha Dery" userId="e32a74cf-d60d-4ed9-8935-569c35deded2" providerId="ADAL" clId="{29B32B6B-0A21-4AD2-8F5C-FC03D3C34E76}" dt="2023-05-08T22:42:10.280" v="24" actId="6549"/>
        <pc:sldMkLst>
          <pc:docMk/>
          <pc:sldMk cId="3823208045" sldId="433"/>
        </pc:sldMkLst>
      </pc:sldChg>
      <pc:sldChg chg="modNotesTx">
        <pc:chgData name="Micha Dery" userId="e32a74cf-d60d-4ed9-8935-569c35deded2" providerId="ADAL" clId="{29B32B6B-0A21-4AD2-8F5C-FC03D3C34E76}" dt="2023-05-08T22:42:07.747" v="23" actId="6549"/>
        <pc:sldMkLst>
          <pc:docMk/>
          <pc:sldMk cId="2453324879" sldId="434"/>
        </pc:sldMkLst>
      </pc:sldChg>
      <pc:sldChg chg="modAnim modNotesTx">
        <pc:chgData name="Micha Dery" userId="e32a74cf-d60d-4ed9-8935-569c35deded2" providerId="ADAL" clId="{29B32B6B-0A21-4AD2-8F5C-FC03D3C34E76}" dt="2023-05-09T15:48:03.243" v="41"/>
        <pc:sldMkLst>
          <pc:docMk/>
          <pc:sldMk cId="2215629531" sldId="443"/>
        </pc:sldMkLst>
      </pc:sldChg>
      <pc:sldChg chg="modNotesTx">
        <pc:chgData name="Micha Dery" userId="e32a74cf-d60d-4ed9-8935-569c35deded2" providerId="ADAL" clId="{29B32B6B-0A21-4AD2-8F5C-FC03D3C34E76}" dt="2023-05-08T22:40:53.643" v="2" actId="6549"/>
        <pc:sldMkLst>
          <pc:docMk/>
          <pc:sldMk cId="1327918309" sldId="447"/>
        </pc:sldMkLst>
      </pc:sldChg>
      <pc:sldChg chg="modNotesTx">
        <pc:chgData name="Micha Dery" userId="e32a74cf-d60d-4ed9-8935-569c35deded2" providerId="ADAL" clId="{29B32B6B-0A21-4AD2-8F5C-FC03D3C34E76}" dt="2023-05-08T22:40:50.327" v="1" actId="6549"/>
        <pc:sldMkLst>
          <pc:docMk/>
          <pc:sldMk cId="3794743786" sldId="448"/>
        </pc:sldMkLst>
      </pc:sldChg>
      <pc:sldChg chg="modNotesTx">
        <pc:chgData name="Micha Dery" userId="e32a74cf-d60d-4ed9-8935-569c35deded2" providerId="ADAL" clId="{29B32B6B-0A21-4AD2-8F5C-FC03D3C34E76}" dt="2023-05-08T22:41:49.265" v="17" actId="6549"/>
        <pc:sldMkLst>
          <pc:docMk/>
          <pc:sldMk cId="1613292711" sldId="449"/>
        </pc:sldMkLst>
      </pc:sldChg>
      <pc:sldChg chg="modNotesTx">
        <pc:chgData name="Micha Dery" userId="e32a74cf-d60d-4ed9-8935-569c35deded2" providerId="ADAL" clId="{29B32B6B-0A21-4AD2-8F5C-FC03D3C34E76}" dt="2023-05-08T22:41:16.955" v="8" actId="6549"/>
        <pc:sldMkLst>
          <pc:docMk/>
          <pc:sldMk cId="1557347821" sldId="450"/>
        </pc:sldMkLst>
      </pc:sldChg>
      <pc:sldChg chg="modNotesTx">
        <pc:chgData name="Micha Dery" userId="e32a74cf-d60d-4ed9-8935-569c35deded2" providerId="ADAL" clId="{29B32B6B-0A21-4AD2-8F5C-FC03D3C34E76}" dt="2023-05-08T22:41:13.765" v="7" actId="6549"/>
        <pc:sldMkLst>
          <pc:docMk/>
          <pc:sldMk cId="2073292094" sldId="451"/>
        </pc:sldMkLst>
      </pc:sldChg>
      <pc:sldChg chg="modNotesTx">
        <pc:chgData name="Micha Dery" userId="e32a74cf-d60d-4ed9-8935-569c35deded2" providerId="ADAL" clId="{29B32B6B-0A21-4AD2-8F5C-FC03D3C34E76}" dt="2023-05-08T22:41:10.163" v="6" actId="6549"/>
        <pc:sldMkLst>
          <pc:docMk/>
          <pc:sldMk cId="4291584302" sldId="452"/>
        </pc:sldMkLst>
      </pc:sldChg>
      <pc:sldChg chg="modNotesTx">
        <pc:chgData name="Micha Dery" userId="e32a74cf-d60d-4ed9-8935-569c35deded2" providerId="ADAL" clId="{29B32B6B-0A21-4AD2-8F5C-FC03D3C34E76}" dt="2023-05-08T22:41:07.213" v="5" actId="6549"/>
        <pc:sldMkLst>
          <pc:docMk/>
          <pc:sldMk cId="4247997140" sldId="453"/>
        </pc:sldMkLst>
      </pc:sldChg>
      <pc:sldChg chg="modNotesTx">
        <pc:chgData name="Micha Dery" userId="e32a74cf-d60d-4ed9-8935-569c35deded2" providerId="ADAL" clId="{29B32B6B-0A21-4AD2-8F5C-FC03D3C34E76}" dt="2023-05-08T22:40:58.005" v="3" actId="6549"/>
        <pc:sldMkLst>
          <pc:docMk/>
          <pc:sldMk cId="510889571" sldId="454"/>
        </pc:sldMkLst>
      </pc:sldChg>
      <pc:sldChg chg="modNotesTx">
        <pc:chgData name="Micha Dery" userId="e32a74cf-d60d-4ed9-8935-569c35deded2" providerId="ADAL" clId="{29B32B6B-0A21-4AD2-8F5C-FC03D3C34E76}" dt="2023-05-08T22:40:46.622" v="0" actId="6549"/>
        <pc:sldMkLst>
          <pc:docMk/>
          <pc:sldMk cId="4050869770" sldId="4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3B204A6-C76C-4989-98AE-53D524CE82E3}" type="datetimeFigureOut">
              <a:rPr lang="en-IL" smtClean="0"/>
              <a:t>07/05/2023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956FC1-F49B-4145-B3D3-8CFCE0DB3B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857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97291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566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4525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39131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96693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61807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26313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3468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84003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17907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194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6875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0222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9845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89360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20585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60632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3394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8512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7662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9620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777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6069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7923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227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0763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3055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56FC1-F49B-4145-B3D3-8CFCE0DB3B09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1736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5C67-B0F4-355B-AF07-0E3C5024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I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A68B6C-9964-4509-8423-F283BC6C1D60}" type="datetimeFigureOut">
              <a:rPr lang="en-IL" smtClean="0"/>
              <a:pPr/>
              <a:t>07/05/2023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5D20E-2E87-4999-586E-D96043E4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I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AF86-B77E-E90C-C719-4F75F662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I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95672A-F700-4BA3-9BA6-A524396C2914}" type="slidenum">
              <a:rPr lang="en-IL" smtClean="0"/>
              <a:pPr/>
              <a:t>‹#›</a:t>
            </a:fld>
            <a:endParaRPr lang="en-I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4D82C55-A381-7FDD-BCFF-55427E6A0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2648463"/>
          </a:xfrm>
        </p:spPr>
        <p:txBody>
          <a:bodyPr/>
          <a:lstStyle>
            <a:lvl1pPr>
              <a:defRPr sz="5400" b="1"/>
            </a:lvl1pPr>
          </a:lstStyle>
          <a:p>
            <a:pPr algn="ctr">
              <a:buNone/>
            </a:pPr>
            <a:endParaRPr lang="en-IL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10EBD9-09B4-79CF-EB15-FCEBCB58B3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4205" y="2077044"/>
            <a:ext cx="9815804" cy="20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altLang="en-US" sz="4800" b="1" dirty="0">
              <a:solidFill>
                <a:srgbClr val="002060"/>
              </a:solidFill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45B4D658-69E8-B1F7-600D-24FCE370C838}"/>
              </a:ext>
            </a:extLst>
          </p:cNvPr>
          <p:cNvSpPr txBox="1"/>
          <p:nvPr userDrawn="1"/>
        </p:nvSpPr>
        <p:spPr>
          <a:xfrm>
            <a:off x="6198320" y="4693432"/>
            <a:ext cx="2129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/>
              <a:t> </a:t>
            </a:r>
            <a:endParaRPr lang="LID4096" sz="2000" b="1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B00F352-97C9-C2B4-EEE9-C61BD33E83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76389" y="2941331"/>
            <a:ext cx="683922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rIns="457200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4000" b="1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BA718AC-AAF8-483D-0205-A20C99CE3D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6320" y="3788160"/>
            <a:ext cx="9144000" cy="24587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b="1" dirty="0"/>
              <a:t>M.Sc. under the supervision of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/>
              <a:t>Prof. Isaac </a:t>
            </a:r>
            <a:r>
              <a:rPr lang="en-US" altLang="en-US" sz="2400" b="1" dirty="0" err="1"/>
              <a:t>Keslassy</a:t>
            </a:r>
            <a:endParaRPr lang="en-US" altLang="en-US" sz="2400" b="1" dirty="0"/>
          </a:p>
          <a:p>
            <a:pPr algn="ctr" eaLnBrk="1" hangingPunct="1">
              <a:buFontTx/>
              <a:buNone/>
            </a:pPr>
            <a:endParaRPr lang="he-IL" altLang="en-US" sz="1600" b="1" dirty="0"/>
          </a:p>
          <a:p>
            <a:pPr algn="ctr" eaLnBrk="1" hangingPunct="1">
              <a:buFontTx/>
              <a:buNone/>
            </a:pPr>
            <a:endParaRPr lang="en-US" altLang="en-US" sz="2400" b="1" dirty="0"/>
          </a:p>
          <a:p>
            <a:pPr algn="ctr" eaLnBrk="1" hangingPunct="1">
              <a:buFontTx/>
              <a:buNone/>
            </a:pPr>
            <a:r>
              <a:rPr lang="en-US" altLang="en-US" sz="2400" dirty="0"/>
              <a:t>Department of Electrical &amp; Computer Engineering</a:t>
            </a:r>
            <a:br>
              <a:rPr lang="en-US" altLang="en-US" sz="2400" dirty="0"/>
            </a:br>
            <a:r>
              <a:rPr lang="en-US" altLang="en-US" sz="2400" dirty="0"/>
              <a:t>Technion</a:t>
            </a:r>
          </a:p>
          <a:p>
            <a:pPr eaLnBrk="1" hangingPunct="1">
              <a:buFontTx/>
              <a:buNone/>
            </a:pPr>
            <a:endParaRPr lang="en-US" altLang="en-US" sz="2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09FB9-3B74-2568-800F-82635372A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4444" y="2953829"/>
            <a:ext cx="3423112" cy="654050"/>
          </a:xfrm>
        </p:spPr>
        <p:txBody>
          <a:bodyPr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/>
              <a:t>Name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3186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AC247-084F-4A42-BEB4-0625426D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FEB83C-033B-00E1-A27D-8FDA3F3127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2400" y="6229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6AC247-084F-4A42-BEB4-0625426D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A2CAB-0800-6650-A33D-925E54D5C6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2400" y="6229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6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1B0CE-EBB8-4A23-B64C-2CB77DB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730A37-44E1-0704-8250-DBD13D10DE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2400" y="6229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6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11CB509-94AD-483B-A1AE-ADBBC13C3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DA628B8-1886-4EF4-BDE2-4BB9CA7D7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41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5" r:id="rId2"/>
    <p:sldLayoutId id="2147483666" r:id="rId3"/>
    <p:sldLayoutId id="214748366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buffer-workshop.stanford.edu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54091-1FA4-B3DC-3818-CF1D37DA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672A-F700-4BA3-9BA6-A524396C2914}" type="slidenum">
              <a:rPr lang="en-IL" smtClean="0"/>
              <a:pPr/>
              <a:t>1</a:t>
            </a:fld>
            <a:endParaRPr lang="en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EB6945-6BBE-2140-E07C-061A7D15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768"/>
            <a:ext cx="12192000" cy="2648463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NimbusRomNo9L-Regu"/>
              </a:rPr>
              <a:t>QueuePilot</a:t>
            </a:r>
            <a:r>
              <a:rPr lang="en-US" sz="5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NimbusRomNo9L-Regu"/>
              </a:rPr>
              <a:t>: Reviving Small Buffers With a Learned AQM Policy</a:t>
            </a:r>
            <a:endParaRPr lang="en-IL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21485A-A939-B0D7-CCE6-39DBBFD16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0530"/>
            <a:ext cx="9144000" cy="71637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dirty="0"/>
              <a:t>Department of Electrical &amp; Computer Engineering</a:t>
            </a:r>
            <a:br>
              <a:rPr lang="en-US" altLang="en-US" sz="2400" dirty="0"/>
            </a:br>
            <a:r>
              <a:rPr lang="en-US" altLang="en-US" sz="2400" dirty="0"/>
              <a:t>Technion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319C971-CC11-1F4D-B83B-F8FC52799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3" b="14488"/>
          <a:stretch/>
        </p:blipFill>
        <p:spPr>
          <a:xfrm>
            <a:off x="10743615" y="267857"/>
            <a:ext cx="1012155" cy="1621337"/>
          </a:xfrm>
          <a:prstGeom prst="rect">
            <a:avLst/>
          </a:prstGeom>
        </p:spPr>
      </p:pic>
      <p:sp>
        <p:nvSpPr>
          <p:cNvPr id="8" name="Subtitle 4">
            <a:extLst>
              <a:ext uri="{FF2B5EF4-FFF2-40B4-BE49-F238E27FC236}">
                <a16:creationId xmlns:a16="http://schemas.microsoft.com/office/drawing/2014/main" id="{4B73FAF6-4043-080A-5DC0-F986F4559D13}"/>
              </a:ext>
            </a:extLst>
          </p:cNvPr>
          <p:cNvSpPr txBox="1">
            <a:spLocks/>
          </p:cNvSpPr>
          <p:nvPr/>
        </p:nvSpPr>
        <p:spPr bwMode="auto">
          <a:xfrm>
            <a:off x="2935398" y="5145684"/>
            <a:ext cx="6321203" cy="58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dirty="0"/>
              <a:t>Micha Dery, Orr </a:t>
            </a:r>
            <a:r>
              <a:rPr lang="en-US" altLang="en-US" b="1" dirty="0" err="1"/>
              <a:t>Krupnik</a:t>
            </a:r>
            <a:r>
              <a:rPr lang="en-US" altLang="en-US" b="1" dirty="0"/>
              <a:t>, Isaac </a:t>
            </a:r>
            <a:r>
              <a:rPr lang="en-US" altLang="en-US" b="1" dirty="0" err="1"/>
              <a:t>Keslassy</a:t>
            </a:r>
            <a:endParaRPr lang="en-US" altLang="en-US" b="1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A7ADB4-2D49-6A8C-0E80-6A863722D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230" y="499528"/>
            <a:ext cx="3314946" cy="62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3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C076-DE6F-2805-978D-7E482F04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QueuePilot: Key design choices</a:t>
            </a:r>
            <a:endParaRPr lang="en-IL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2D29F-38A0-FEEF-37F5-C43A0DD1581D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D2CC9CDF-ACA5-731B-4E02-1934D299BEFB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Chevron 40">
            <a:extLst>
              <a:ext uri="{FF2B5EF4-FFF2-40B4-BE49-F238E27FC236}">
                <a16:creationId xmlns:a16="http://schemas.microsoft.com/office/drawing/2014/main" id="{7972B29F-2BA6-AE3A-CA9B-60BD28270A06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Chevron 40">
            <a:extLst>
              <a:ext uri="{FF2B5EF4-FFF2-40B4-BE49-F238E27FC236}">
                <a16:creationId xmlns:a16="http://schemas.microsoft.com/office/drawing/2014/main" id="{97AB211D-17E1-9090-410C-12A2E44A539F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Chevron 40">
            <a:extLst>
              <a:ext uri="{FF2B5EF4-FFF2-40B4-BE49-F238E27FC236}">
                <a16:creationId xmlns:a16="http://schemas.microsoft.com/office/drawing/2014/main" id="{6AD5B317-877C-B524-C597-982639D444E1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0B654B-1085-1814-3BCE-84553E37D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effectLst/>
                <a:latin typeface="+mj-lt"/>
              </a:rPr>
              <a:t>Simply replace current router AQM algorithms:</a:t>
            </a:r>
          </a:p>
          <a:p>
            <a:endParaRPr lang="en-US" b="1" dirty="0">
              <a:latin typeface="+mj-lt"/>
            </a:endParaRPr>
          </a:p>
          <a:p>
            <a:pPr lvl="1"/>
            <a:r>
              <a:rPr lang="en-US" sz="2800" b="1" i="0" dirty="0">
                <a:effectLst/>
                <a:latin typeface="+mj-lt"/>
              </a:rPr>
              <a:t>Autonomous</a:t>
            </a:r>
            <a:r>
              <a:rPr lang="en-US" sz="2800" b="0" i="0" dirty="0">
                <a:effectLst/>
                <a:latin typeface="+mj-lt"/>
              </a:rPr>
              <a:t>: Rely only on local router information</a:t>
            </a:r>
          </a:p>
          <a:p>
            <a:pPr lvl="1"/>
            <a:r>
              <a:rPr lang="en-US" sz="2800" b="1" dirty="0"/>
              <a:t>Use ECN marking</a:t>
            </a:r>
            <a:r>
              <a:rPr lang="en-US" sz="2800" dirty="0"/>
              <a:t>: To reduce drop rate</a:t>
            </a:r>
          </a:p>
          <a:p>
            <a:pPr lvl="1"/>
            <a:r>
              <a:rPr lang="en-US" sz="2800" b="1" dirty="0"/>
              <a:t>Compatible and lightweight</a:t>
            </a:r>
            <a:r>
              <a:rPr lang="en-US" sz="2800" dirty="0"/>
              <a:t>: Small model, no GPU</a:t>
            </a:r>
            <a:endParaRPr lang="en-IL" sz="2800" dirty="0"/>
          </a:p>
          <a:p>
            <a:pPr lvl="1"/>
            <a:r>
              <a:rPr lang="en-US" sz="2800" b="1" dirty="0"/>
              <a:t>Single policy</a:t>
            </a:r>
            <a:r>
              <a:rPr lang="en-US" sz="2800" dirty="0"/>
              <a:t>: Valid for all buffer sizes and topology settings</a:t>
            </a: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US" b="1" i="0" dirty="0">
                <a:effectLst/>
                <a:latin typeface="+mj-lt"/>
              </a:rPr>
              <a:t>Offline training</a:t>
            </a:r>
            <a:r>
              <a:rPr lang="en-US" b="0" i="0" dirty="0">
                <a:effectLst/>
                <a:latin typeface="+mj-lt"/>
              </a:rPr>
              <a:t>: No online training to avoid </a:t>
            </a:r>
            <a:r>
              <a:rPr lang="en-US" b="0" i="1" dirty="0">
                <a:effectLst/>
                <a:latin typeface="+mj-lt"/>
              </a:rPr>
              <a:t>catastrophic forgetting</a:t>
            </a:r>
            <a:r>
              <a:rPr lang="en-US" b="0" dirty="0">
                <a:effectLst/>
                <a:latin typeface="+mj-lt"/>
              </a:rPr>
              <a:t> phenomenon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n-US" sz="2400" b="0" i="0" dirty="0">
              <a:effectLst/>
              <a:latin typeface="+mj-lt"/>
            </a:endParaRPr>
          </a:p>
          <a:p>
            <a:endParaRPr lang="en-US" sz="2400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32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2E6A-3012-AA69-76C0-C01B7F90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formulation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59036-8461-8011-45CD-B37B84FEA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 observations available locally on the router’s </a:t>
                </a:r>
                <a:r>
                  <a:rPr lang="en-US" dirty="0" err="1"/>
                  <a:t>linecard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Sampled every 5ms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Observation space</a:t>
                </a:r>
              </a:p>
              <a:p>
                <a:pPr lvl="1"/>
                <a:r>
                  <a:rPr lang="en-US" dirty="0"/>
                  <a:t>Relative RX rate: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𝑃𝑎𝑐𝑘𝑒𝑡𝑠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𝑟𝑒𝑐𝑒𝑖𝑣𝑒𝑑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Packet marking rate: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𝑀𝑎𝑟𝑘𝑒𝑑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𝑝𝑎𝑐𝑘𝑒𝑡𝑠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𝑅𝑋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Average queue length: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𝐸𝑊𝑀𝐴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𝑙𝑒𝑛𝑔𝑡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Link utilization: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𝑝𝑎𝑐𝑘𝑒𝑡𝑠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Drop rate: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𝐷𝑟𝑜𝑝𝑝𝑒𝑑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𝑝𝑎𝑐𝑘𝑒𝑡𝑠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Average delay: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59036-8461-8011-45CD-B37B84FEA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24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335AC327-C320-B2FD-AE60-C677370B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77" y="2217859"/>
            <a:ext cx="5272936" cy="127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39DD06-9FD2-A6A9-D154-9F980F2EE0F4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Chevron 40">
            <a:extLst>
              <a:ext uri="{FF2B5EF4-FFF2-40B4-BE49-F238E27FC236}">
                <a16:creationId xmlns:a16="http://schemas.microsoft.com/office/drawing/2014/main" id="{5EB2D4AE-C406-35F1-6882-91EF13FAEAB6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748AC6D0-83C1-BB92-607E-B58F99EB5085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6CD19122-C1D5-7375-6CB9-134B491A3E7B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680C669D-69BE-C6D2-2078-C1FA63C21936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8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F7DC-4D5D-8C9D-5776-86ECEF45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formulation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E7AAD4-F060-B370-9A5A-79EC2E252B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Action space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The action is the ECN marking probability of packets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E7AAD4-F060-B370-9A5A-79EC2E252B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24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D5BA06-2311-AF67-6721-2E8ADE748E26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Chevron 40">
            <a:extLst>
              <a:ext uri="{FF2B5EF4-FFF2-40B4-BE49-F238E27FC236}">
                <a16:creationId xmlns:a16="http://schemas.microsoft.com/office/drawing/2014/main" id="{C5C739D9-EC27-56DF-8927-03D96BDE4D06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7604AEFB-1734-6B04-B075-82672EC26D24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3E8472A2-C058-E8C5-3DD0-CD6CC8478ED5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48BB3E4A-ADDC-5F23-AD40-F4EE859D9818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1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34FB-A324-566B-C45B-44CF3B26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formulation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6724BE-151B-5C66-6C8A-AC56D54F25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Reward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 reward function defines the balance between </a:t>
                </a:r>
                <a:r>
                  <a:rPr lang="en-US" b="1" dirty="0"/>
                  <a:t>utilization</a:t>
                </a:r>
                <a:r>
                  <a:rPr lang="en-US" dirty="0"/>
                  <a:t>, </a:t>
                </a:r>
                <a:r>
                  <a:rPr lang="en-US" b="1" dirty="0"/>
                  <a:t>average delay</a:t>
                </a:r>
                <a:r>
                  <a:rPr lang="en-US" dirty="0"/>
                  <a:t>, and </a:t>
                </a:r>
                <a:r>
                  <a:rPr lang="en-US" b="1" dirty="0"/>
                  <a:t>drops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𝑝𝑎𝑐𝑘𝑒𝑡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𝑑𝑟𝑜𝑝𝑠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𝑢𝑡𝑖𝑙𝑖𝑧𝑎𝑡𝑖𝑜𝑛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𝑎𝑣𝑒𝑟𝑎𝑔𝑒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𝑑𝑒𝑙𝑎𝑦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6724BE-151B-5C66-6C8A-AC56D54F25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7B54326-4422-048A-5729-716B126242F3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Chevron 40">
            <a:extLst>
              <a:ext uri="{FF2B5EF4-FFF2-40B4-BE49-F238E27FC236}">
                <a16:creationId xmlns:a16="http://schemas.microsoft.com/office/drawing/2014/main" id="{28DCDFBF-58B6-1086-551B-2EDFA60C6F92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AF73AF1A-0BE4-BC99-F1B7-A0684FC730B2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5518982B-DC51-DDB7-8093-CB2DAE98779B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9C74936B-9949-9043-3C1E-C11A39EE1395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7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CCBE-4075-270C-DC7D-F9063990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QueuePilot</a:t>
            </a:r>
            <a:r>
              <a:rPr lang="en-US" dirty="0"/>
              <a:t> overview</a:t>
            </a:r>
            <a:endParaRPr lang="en-IL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6597AD9-63F8-D428-6616-EAA72A1B2B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12" y="1371600"/>
            <a:ext cx="4593175" cy="49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DAF937-F66D-CAB8-6677-8D604523AF7B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Chevron 40">
            <a:extLst>
              <a:ext uri="{FF2B5EF4-FFF2-40B4-BE49-F238E27FC236}">
                <a16:creationId xmlns:a16="http://schemas.microsoft.com/office/drawing/2014/main" id="{2B447AA6-E83D-2BB3-B6EF-B5B61BD6B3D1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hevron 40">
            <a:extLst>
              <a:ext uri="{FF2B5EF4-FFF2-40B4-BE49-F238E27FC236}">
                <a16:creationId xmlns:a16="http://schemas.microsoft.com/office/drawing/2014/main" id="{1044E124-439B-7972-F7BA-7FB01CF4BFF7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210EA231-531B-9029-FB08-01216FCAE242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85C22F88-266A-2633-74EF-377D26F59681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163">
            <a:extLst>
              <a:ext uri="{FF2B5EF4-FFF2-40B4-BE49-F238E27FC236}">
                <a16:creationId xmlns:a16="http://schemas.microsoft.com/office/drawing/2014/main" id="{DF614E9F-A1DA-F9BD-ABB8-E518E9C5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924" y="5711819"/>
            <a:ext cx="192087" cy="333374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63">
            <a:extLst>
              <a:ext uri="{FF2B5EF4-FFF2-40B4-BE49-F238E27FC236}">
                <a16:creationId xmlns:a16="http://schemas.microsoft.com/office/drawing/2014/main" id="{8F06318C-CCFE-B7C9-3D2A-7CFE3EB2F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774" y="5711819"/>
            <a:ext cx="192087" cy="333374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63">
            <a:extLst>
              <a:ext uri="{FF2B5EF4-FFF2-40B4-BE49-F238E27FC236}">
                <a16:creationId xmlns:a16="http://schemas.microsoft.com/office/drawing/2014/main" id="{41E54EB1-EDC3-6444-9459-1C5B44CE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922" y="5711819"/>
            <a:ext cx="192087" cy="333374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FC503A-0B26-1937-1B16-8F525E806B59}"/>
              </a:ext>
            </a:extLst>
          </p:cNvPr>
          <p:cNvCxnSpPr>
            <a:cxnSpLocks/>
          </p:cNvCxnSpPr>
          <p:nvPr/>
        </p:nvCxnSpPr>
        <p:spPr>
          <a:xfrm>
            <a:off x="3550244" y="5877998"/>
            <a:ext cx="425408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B9B9DB-D495-D78C-E908-CF86DEAB4443}"/>
              </a:ext>
            </a:extLst>
          </p:cNvPr>
          <p:cNvCxnSpPr>
            <a:cxnSpLocks/>
          </p:cNvCxnSpPr>
          <p:nvPr/>
        </p:nvCxnSpPr>
        <p:spPr>
          <a:xfrm>
            <a:off x="8282705" y="5877998"/>
            <a:ext cx="371734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7773F75-546E-075B-8BB3-C4A3382A026C}"/>
              </a:ext>
            </a:extLst>
          </p:cNvPr>
          <p:cNvSpPr txBox="1">
            <a:spLocks/>
          </p:cNvSpPr>
          <p:nvPr/>
        </p:nvSpPr>
        <p:spPr bwMode="auto">
          <a:xfrm>
            <a:off x="2633325" y="5163416"/>
            <a:ext cx="984983" cy="54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/>
              <a:t>Real packets</a:t>
            </a:r>
            <a:endParaRPr lang="en-IL" sz="1400" dirty="0"/>
          </a:p>
        </p:txBody>
      </p:sp>
      <p:sp>
        <p:nvSpPr>
          <p:cNvPr id="29" name="Rectangle 163">
            <a:extLst>
              <a:ext uri="{FF2B5EF4-FFF2-40B4-BE49-F238E27FC236}">
                <a16:creationId xmlns:a16="http://schemas.microsoft.com/office/drawing/2014/main" id="{C6E935A3-CE95-F479-F3BB-7584ACD16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990" y="5709945"/>
            <a:ext cx="192087" cy="333374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63">
            <a:extLst>
              <a:ext uri="{FF2B5EF4-FFF2-40B4-BE49-F238E27FC236}">
                <a16:creationId xmlns:a16="http://schemas.microsoft.com/office/drawing/2014/main" id="{C0998252-CE4C-B73F-B21C-43DEBE102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3840" y="5709945"/>
            <a:ext cx="192087" cy="333374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163">
            <a:extLst>
              <a:ext uri="{FF2B5EF4-FFF2-40B4-BE49-F238E27FC236}">
                <a16:creationId xmlns:a16="http://schemas.microsoft.com/office/drawing/2014/main" id="{4B274FB7-79D2-15DA-74BC-BF12180B7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1988" y="5709945"/>
            <a:ext cx="192087" cy="333374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6EB4A6-B127-2E66-E613-E37338149A04}"/>
              </a:ext>
            </a:extLst>
          </p:cNvPr>
          <p:cNvSpPr/>
          <p:nvPr/>
        </p:nvSpPr>
        <p:spPr>
          <a:xfrm>
            <a:off x="2541035" y="5110371"/>
            <a:ext cx="1207661" cy="1179077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D5DC93-8568-2717-4557-F97933595D48}"/>
              </a:ext>
            </a:extLst>
          </p:cNvPr>
          <p:cNvSpPr/>
          <p:nvPr/>
        </p:nvSpPr>
        <p:spPr>
          <a:xfrm>
            <a:off x="4002531" y="3267815"/>
            <a:ext cx="1207661" cy="1179077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BF944B-17EE-0C4E-0568-B805B971A22B}"/>
              </a:ext>
            </a:extLst>
          </p:cNvPr>
          <p:cNvSpPr/>
          <p:nvPr/>
        </p:nvSpPr>
        <p:spPr>
          <a:xfrm>
            <a:off x="6216649" y="1397255"/>
            <a:ext cx="1207661" cy="1179077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D00DC4-1080-456C-0301-1704451E17DA}"/>
              </a:ext>
            </a:extLst>
          </p:cNvPr>
          <p:cNvSpPr/>
          <p:nvPr/>
        </p:nvSpPr>
        <p:spPr>
          <a:xfrm>
            <a:off x="7135219" y="2551309"/>
            <a:ext cx="1207661" cy="1179077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ABD2-0BC4-3BE6-9141-8E014041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4792"/>
            <a:ext cx="12192000" cy="1143000"/>
          </a:xfrm>
        </p:spPr>
        <p:txBody>
          <a:bodyPr/>
          <a:lstStyle/>
          <a:p>
            <a:r>
              <a:rPr lang="en-US" dirty="0"/>
              <a:t>Experiments and Results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3381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315B-F7C1-A439-1E8D-9CEAB0A3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QueuePilot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3EDB-85F7-1863-28CF-8134E875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5315"/>
            <a:ext cx="11226800" cy="47908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Across several buffer sizes</a:t>
            </a:r>
          </a:p>
          <a:p>
            <a:pPr marL="900113" indent="-544513">
              <a:buFont typeface="+mj-lt"/>
              <a:buAutoNum type="arabicPeriod"/>
            </a:pPr>
            <a:r>
              <a:rPr lang="en-US" dirty="0"/>
              <a:t>How does it perform? </a:t>
            </a:r>
          </a:p>
          <a:p>
            <a:pPr marL="900113" indent="-544513">
              <a:buFont typeface="+mj-lt"/>
              <a:buAutoNum type="arabicPeriod"/>
            </a:pPr>
            <a:r>
              <a:rPr lang="en-US" dirty="0"/>
              <a:t>How does it trade off the various reward components?</a:t>
            </a:r>
          </a:p>
          <a:p>
            <a:pPr marL="900113" indent="-900113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900113" indent="-900113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small buffers:</a:t>
            </a:r>
          </a:p>
          <a:p>
            <a:pPr marL="900113" indent="-544513">
              <a:buFont typeface="+mj-lt"/>
              <a:buAutoNum type="arabicPeriod" startAt="3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Does its better reward translate into a better FCT tail?</a:t>
            </a:r>
          </a:p>
          <a:p>
            <a:pPr marL="900113" indent="-544513">
              <a:buFont typeface="+mj-lt"/>
              <a:buAutoNum type="arabicPeriod" startAt="3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Can it generalize to a multi-router topology?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23ADF-1BBF-7D47-5985-DB9D3D3A53D2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Chevron 40">
            <a:extLst>
              <a:ext uri="{FF2B5EF4-FFF2-40B4-BE49-F238E27FC236}">
                <a16:creationId xmlns:a16="http://schemas.microsoft.com/office/drawing/2014/main" id="{996C452E-DBC3-FEC0-5EA7-F8E752DE9CBD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CF75A488-CFFE-3FF1-B0EE-E2687CE302D3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B53A05C2-DDF8-1A96-8E09-972409320F8E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691B4CE9-4097-826A-C7DD-F1F5671905CF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1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5686-1F6D-1497-EC00-18972E0D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</a:t>
            </a:r>
            <a:endParaRPr lang="en-IL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7E44F4A-E840-EFA1-0CBC-5D6D658FEB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08385"/>
            <a:ext cx="107061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CA44A3-2C25-8243-17F3-D866D8A45643}"/>
              </a:ext>
            </a:extLst>
          </p:cNvPr>
          <p:cNvCxnSpPr>
            <a:cxnSpLocks/>
          </p:cNvCxnSpPr>
          <p:nvPr/>
        </p:nvCxnSpPr>
        <p:spPr>
          <a:xfrm flipV="1">
            <a:off x="4356339" y="3648973"/>
            <a:ext cx="0" cy="6920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1D053C-5DB1-1370-4FF9-A2449FFC9017}"/>
              </a:ext>
            </a:extLst>
          </p:cNvPr>
          <p:cNvSpPr txBox="1"/>
          <p:nvPr/>
        </p:nvSpPr>
        <p:spPr>
          <a:xfrm>
            <a:off x="3693337" y="434099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QueuePilot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565421-9AF9-B311-F3C1-A54E2745317B}"/>
                  </a:ext>
                </a:extLst>
              </p:cNvPr>
              <p:cNvSpPr txBox="1"/>
              <p:nvPr/>
            </p:nvSpPr>
            <p:spPr>
              <a:xfrm>
                <a:off x="742950" y="4568433"/>
                <a:ext cx="83258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RTT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N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dirty="0"/>
                  <a:t> TCP flows</a:t>
                </a:r>
              </a:p>
              <a:p>
                <a:r>
                  <a:rPr lang="en-US" dirty="0"/>
                  <a:t>Background UDP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565421-9AF9-B311-F3C1-A54E27453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4568433"/>
                <a:ext cx="8325852" cy="923330"/>
              </a:xfrm>
              <a:prstGeom prst="rect">
                <a:avLst/>
              </a:prstGeom>
              <a:blipFill>
                <a:blip r:embed="rId4"/>
                <a:stretch>
                  <a:fillRect l="-659" t="-3289" b="-92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BC10ED1-F2E8-1742-6D18-F7A4499D0795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Chevron 40">
            <a:extLst>
              <a:ext uri="{FF2B5EF4-FFF2-40B4-BE49-F238E27FC236}">
                <a16:creationId xmlns:a16="http://schemas.microsoft.com/office/drawing/2014/main" id="{09ECCCA7-F198-D7A9-B7A6-D72620D9769F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1C777462-EBF4-20C7-CA64-6EE34C0828B3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Chevron 40">
            <a:extLst>
              <a:ext uri="{FF2B5EF4-FFF2-40B4-BE49-F238E27FC236}">
                <a16:creationId xmlns:a16="http://schemas.microsoft.com/office/drawing/2014/main" id="{01F541B0-15CB-D6C5-D15E-262B5BB573DF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Chevron 40">
            <a:extLst>
              <a:ext uri="{FF2B5EF4-FFF2-40B4-BE49-F238E27FC236}">
                <a16:creationId xmlns:a16="http://schemas.microsoft.com/office/drawing/2014/main" id="{76A49639-E23B-D6F1-BF88-F4F2F2D41738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239B10-65F9-0414-5031-87146B438BCE}"/>
              </a:ext>
            </a:extLst>
          </p:cNvPr>
          <p:cNvSpPr/>
          <p:nvPr/>
        </p:nvSpPr>
        <p:spPr>
          <a:xfrm>
            <a:off x="1654969" y="2686050"/>
            <a:ext cx="83343" cy="85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17AF88-F52E-F566-C783-0F6C09CAC38E}"/>
              </a:ext>
            </a:extLst>
          </p:cNvPr>
          <p:cNvSpPr/>
          <p:nvPr/>
        </p:nvSpPr>
        <p:spPr>
          <a:xfrm>
            <a:off x="1654968" y="2838451"/>
            <a:ext cx="83343" cy="85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65A22B-F362-2D92-8521-DF33637B2CD8}"/>
              </a:ext>
            </a:extLst>
          </p:cNvPr>
          <p:cNvSpPr/>
          <p:nvPr/>
        </p:nvSpPr>
        <p:spPr>
          <a:xfrm>
            <a:off x="1654968" y="2987020"/>
            <a:ext cx="83343" cy="85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311B7F-5825-CDC7-7BAB-F2F62D84DCEC}"/>
              </a:ext>
            </a:extLst>
          </p:cNvPr>
          <p:cNvSpPr/>
          <p:nvPr/>
        </p:nvSpPr>
        <p:spPr>
          <a:xfrm>
            <a:off x="1654968" y="3368040"/>
            <a:ext cx="83343" cy="85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B291B4-EAEF-1398-2538-6B2B74FDDE38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1726107" y="2759221"/>
            <a:ext cx="133649" cy="3045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60C731-25B5-56E7-A5B2-F7B23A014743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1726106" y="2911622"/>
            <a:ext cx="133650" cy="148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069514-BE85-BD96-C936-9D7E12303A34}"/>
              </a:ext>
            </a:extLst>
          </p:cNvPr>
          <p:cNvCxnSpPr>
            <a:cxnSpLocks/>
            <a:endCxn id="13" idx="6"/>
          </p:cNvCxnSpPr>
          <p:nvPr/>
        </p:nvCxnSpPr>
        <p:spPr>
          <a:xfrm flipH="1" flipV="1">
            <a:off x="1738311" y="3029883"/>
            <a:ext cx="121446" cy="374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D7247E1-5DD0-4A9B-625C-F90E0B98A249}"/>
              </a:ext>
            </a:extLst>
          </p:cNvPr>
          <p:cNvSpPr txBox="1"/>
          <p:nvPr/>
        </p:nvSpPr>
        <p:spPr>
          <a:xfrm rot="5400000">
            <a:off x="1667169" y="3087577"/>
            <a:ext cx="211576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dirty="0"/>
              <a:t>...</a:t>
            </a:r>
            <a:endParaRPr lang="en-IL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85173-65D6-00F3-F38D-82F9BCF5B234}"/>
              </a:ext>
            </a:extLst>
          </p:cNvPr>
          <p:cNvCxnSpPr>
            <a:cxnSpLocks/>
          </p:cNvCxnSpPr>
          <p:nvPr/>
        </p:nvCxnSpPr>
        <p:spPr>
          <a:xfrm flipH="1">
            <a:off x="1738311" y="3060303"/>
            <a:ext cx="121445" cy="3258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F91E8A-8C22-69A0-5655-EABCDD22D25E}"/>
              </a:ext>
            </a:extLst>
          </p:cNvPr>
          <p:cNvCxnSpPr>
            <a:cxnSpLocks/>
            <a:endCxn id="55" idx="3"/>
          </p:cNvCxnSpPr>
          <p:nvPr/>
        </p:nvCxnSpPr>
        <p:spPr>
          <a:xfrm flipV="1">
            <a:off x="9858375" y="2759221"/>
            <a:ext cx="131559" cy="3078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DC27A9-C2FB-9924-776D-A5A9697200E9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863138" y="2911622"/>
            <a:ext cx="126795" cy="1554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22AC91-A99C-523F-7B93-9CEBD5A3A8F2}"/>
              </a:ext>
            </a:extLst>
          </p:cNvPr>
          <p:cNvCxnSpPr>
            <a:cxnSpLocks/>
            <a:endCxn id="57" idx="2"/>
          </p:cNvCxnSpPr>
          <p:nvPr/>
        </p:nvCxnSpPr>
        <p:spPr>
          <a:xfrm flipV="1">
            <a:off x="9858373" y="3029883"/>
            <a:ext cx="119355" cy="42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11C2D36-421B-8585-980D-DFF935C20810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9858373" y="3075354"/>
            <a:ext cx="131560" cy="30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5FF8B99C-4E3D-DA7B-1569-9AB8CDC3CF36}"/>
              </a:ext>
            </a:extLst>
          </p:cNvPr>
          <p:cNvSpPr/>
          <p:nvPr/>
        </p:nvSpPr>
        <p:spPr>
          <a:xfrm>
            <a:off x="9977729" y="2686050"/>
            <a:ext cx="83343" cy="85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B5FC94F-9201-4031-E52E-375E8928DDA8}"/>
              </a:ext>
            </a:extLst>
          </p:cNvPr>
          <p:cNvSpPr/>
          <p:nvPr/>
        </p:nvSpPr>
        <p:spPr>
          <a:xfrm>
            <a:off x="9977728" y="2838451"/>
            <a:ext cx="83343" cy="85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DF7DC14-B71F-5F23-A683-F8A967F38FA0}"/>
              </a:ext>
            </a:extLst>
          </p:cNvPr>
          <p:cNvSpPr/>
          <p:nvPr/>
        </p:nvSpPr>
        <p:spPr>
          <a:xfrm>
            <a:off x="9977728" y="2987020"/>
            <a:ext cx="83343" cy="85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B887E9C-D70A-F250-6C9D-82D111F9F01D}"/>
              </a:ext>
            </a:extLst>
          </p:cNvPr>
          <p:cNvSpPr/>
          <p:nvPr/>
        </p:nvSpPr>
        <p:spPr>
          <a:xfrm>
            <a:off x="9977728" y="3368040"/>
            <a:ext cx="83343" cy="85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710745-D95D-907E-37D0-F531CC19FAAB}"/>
              </a:ext>
            </a:extLst>
          </p:cNvPr>
          <p:cNvSpPr txBox="1"/>
          <p:nvPr/>
        </p:nvSpPr>
        <p:spPr>
          <a:xfrm rot="5400000">
            <a:off x="9989929" y="3087577"/>
            <a:ext cx="211576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dirty="0"/>
              <a:t>...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6740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4841-AFB4-3346-1810-BE79F1A0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size sensitivity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D33F1-1B2D-DC11-4D4A-A000D7C6DF8D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Chevron 40">
            <a:extLst>
              <a:ext uri="{FF2B5EF4-FFF2-40B4-BE49-F238E27FC236}">
                <a16:creationId xmlns:a16="http://schemas.microsoft.com/office/drawing/2014/main" id="{41EE60FB-43AC-34DB-5DC2-2A87AC14787D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Chevron 40">
            <a:extLst>
              <a:ext uri="{FF2B5EF4-FFF2-40B4-BE49-F238E27FC236}">
                <a16:creationId xmlns:a16="http://schemas.microsoft.com/office/drawing/2014/main" id="{C309A31C-8F62-70BE-768A-44FC66F89415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Chevron 40">
            <a:extLst>
              <a:ext uri="{FF2B5EF4-FFF2-40B4-BE49-F238E27FC236}">
                <a16:creationId xmlns:a16="http://schemas.microsoft.com/office/drawing/2014/main" id="{681A8679-002A-AB60-17C8-9B5BBBDCF571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Chevron 40">
            <a:extLst>
              <a:ext uri="{FF2B5EF4-FFF2-40B4-BE49-F238E27FC236}">
                <a16:creationId xmlns:a16="http://schemas.microsoft.com/office/drawing/2014/main" id="{278C733D-9FF6-17C1-E172-95F0045159C5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5F9E06-3170-11EA-CDB7-EB30D3B4C054}"/>
              </a:ext>
            </a:extLst>
          </p:cNvPr>
          <p:cNvGrpSpPr/>
          <p:nvPr/>
        </p:nvGrpSpPr>
        <p:grpSpPr>
          <a:xfrm>
            <a:off x="2474666" y="1143000"/>
            <a:ext cx="7242668" cy="5432001"/>
            <a:chOff x="1524000" y="0"/>
            <a:chExt cx="9144000" cy="6858000"/>
          </a:xfrm>
        </p:grpSpPr>
        <p:pic>
          <p:nvPicPr>
            <p:cNvPr id="35" name="Picture 34" descr="Chart, line chart">
              <a:extLst>
                <a:ext uri="{FF2B5EF4-FFF2-40B4-BE49-F238E27FC236}">
                  <a16:creationId xmlns:a16="http://schemas.microsoft.com/office/drawing/2014/main" id="{9DDD6E96-7ED3-9F1C-05C8-2540A3B74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858000"/>
            </a:xfrm>
            <a:prstGeom prst="rect">
              <a:avLst/>
            </a:prstGeom>
          </p:spPr>
        </p:pic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21897A3B-A248-1B33-77D2-B43913D26ABE}"/>
                </a:ext>
              </a:extLst>
            </p:cNvPr>
            <p:cNvSpPr/>
            <p:nvPr/>
          </p:nvSpPr>
          <p:spPr>
            <a:xfrm>
              <a:off x="2499151" y="53653"/>
              <a:ext cx="276370" cy="276370"/>
            </a:xfrm>
            <a:prstGeom prst="diamond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Multiplication Sign 36">
              <a:extLst>
                <a:ext uri="{FF2B5EF4-FFF2-40B4-BE49-F238E27FC236}">
                  <a16:creationId xmlns:a16="http://schemas.microsoft.com/office/drawing/2014/main" id="{83557F0B-CE2F-5015-F95D-D78B87D50BA1}"/>
                </a:ext>
              </a:extLst>
            </p:cNvPr>
            <p:cNvSpPr/>
            <p:nvPr/>
          </p:nvSpPr>
          <p:spPr>
            <a:xfrm>
              <a:off x="7710080" y="36431"/>
              <a:ext cx="321961" cy="321961"/>
            </a:xfrm>
            <a:prstGeom prst="mathMultiply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89DE132-AAF1-9EA5-CED3-C1FA8733075B}"/>
                </a:ext>
              </a:extLst>
            </p:cNvPr>
            <p:cNvSpPr/>
            <p:nvPr/>
          </p:nvSpPr>
          <p:spPr>
            <a:xfrm>
              <a:off x="8852361" y="107063"/>
              <a:ext cx="170451" cy="170451"/>
            </a:xfrm>
            <a:prstGeom prst="ellipse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B159919B-30F7-3B44-BC5A-DFD616454A1D}"/>
                </a:ext>
              </a:extLst>
            </p:cNvPr>
            <p:cNvSpPr/>
            <p:nvPr/>
          </p:nvSpPr>
          <p:spPr>
            <a:xfrm rot="16200000">
              <a:off x="3877051" y="128143"/>
              <a:ext cx="195268" cy="128292"/>
            </a:xfrm>
            <a:prstGeom prst="triangle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55726E13-E5CA-4648-FB3A-CB406783A255}"/>
                </a:ext>
              </a:extLst>
            </p:cNvPr>
            <p:cNvSpPr/>
            <p:nvPr/>
          </p:nvSpPr>
          <p:spPr>
            <a:xfrm rot="5400000">
              <a:off x="5206131" y="127692"/>
              <a:ext cx="195268" cy="128292"/>
            </a:xfrm>
            <a:prstGeom prst="triangle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93A65E2-622B-613D-FB3E-58AA816CED8B}"/>
                </a:ext>
              </a:extLst>
            </p:cNvPr>
            <p:cNvSpPr/>
            <p:nvPr/>
          </p:nvSpPr>
          <p:spPr>
            <a:xfrm rot="10800000">
              <a:off x="6479516" y="131986"/>
              <a:ext cx="195268" cy="128292"/>
            </a:xfrm>
            <a:prstGeom prst="triangle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D3EFC1-44A9-010A-F10A-D6B4020C59F7}"/>
              </a:ext>
            </a:extLst>
          </p:cNvPr>
          <p:cNvCxnSpPr/>
          <p:nvPr/>
        </p:nvCxnSpPr>
        <p:spPr>
          <a:xfrm flipH="1">
            <a:off x="9344025" y="2122587"/>
            <a:ext cx="2209800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A87827-57D5-6669-272E-4710923BA776}"/>
              </a:ext>
            </a:extLst>
          </p:cNvPr>
          <p:cNvCxnSpPr/>
          <p:nvPr/>
        </p:nvCxnSpPr>
        <p:spPr>
          <a:xfrm flipH="1">
            <a:off x="9344025" y="5304303"/>
            <a:ext cx="2209800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BD569A-CFF6-CAC7-85E4-7F749DFC8BB8}"/>
              </a:ext>
            </a:extLst>
          </p:cNvPr>
          <p:cNvGrpSpPr/>
          <p:nvPr/>
        </p:nvGrpSpPr>
        <p:grpSpPr>
          <a:xfrm>
            <a:off x="9344025" y="2587811"/>
            <a:ext cx="2305050" cy="1284942"/>
            <a:chOff x="9344025" y="2587811"/>
            <a:chExt cx="2305050" cy="128494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87AE89E-D83F-EFFD-41C9-174538185F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44025" y="2587811"/>
              <a:ext cx="2305050" cy="693644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9D3B538-3043-7489-19C9-530E061770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12941" y="3281455"/>
              <a:ext cx="2236134" cy="591298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F80C587-C262-3522-0122-06F2162A2B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4025" y="3281455"/>
              <a:ext cx="2305050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DE324E-8073-1F88-A4DE-6F0958FBF69E}"/>
              </a:ext>
            </a:extLst>
          </p:cNvPr>
          <p:cNvGrpSpPr/>
          <p:nvPr/>
        </p:nvGrpSpPr>
        <p:grpSpPr>
          <a:xfrm>
            <a:off x="8107565" y="1736318"/>
            <a:ext cx="1723382" cy="546778"/>
            <a:chOff x="8083661" y="1784126"/>
            <a:chExt cx="1723382" cy="54677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D70C7E-14C4-C685-78D0-9145448881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3440" y="1784126"/>
              <a:ext cx="656318" cy="546778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EE5EFCC-9023-BD59-CC32-F4B3686D73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3661" y="1784126"/>
              <a:ext cx="1723382" cy="546778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0309083-1A73-8071-FD7B-A67C84ED095F}"/>
              </a:ext>
            </a:extLst>
          </p:cNvPr>
          <p:cNvSpPr/>
          <p:nvPr/>
        </p:nvSpPr>
        <p:spPr>
          <a:xfrm>
            <a:off x="4330304" y="1596571"/>
            <a:ext cx="219074" cy="483325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BBA101-2A9A-232B-6D09-5961B1CB6DBA}"/>
              </a:ext>
            </a:extLst>
          </p:cNvPr>
          <p:cNvSpPr/>
          <p:nvPr/>
        </p:nvSpPr>
        <p:spPr>
          <a:xfrm>
            <a:off x="4030824" y="6092890"/>
            <a:ext cx="802433" cy="336932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90A3-039D-D8DB-A54E-9427F519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on the reward components: Utilization</a:t>
            </a:r>
            <a:endParaRPr lang="en-I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C5279-4DEB-3373-F898-3E4389BA5896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Chevron 40">
            <a:extLst>
              <a:ext uri="{FF2B5EF4-FFF2-40B4-BE49-F238E27FC236}">
                <a16:creationId xmlns:a16="http://schemas.microsoft.com/office/drawing/2014/main" id="{825DDAAD-1096-CA14-776E-EFF424FA6F36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hevron 40">
            <a:extLst>
              <a:ext uri="{FF2B5EF4-FFF2-40B4-BE49-F238E27FC236}">
                <a16:creationId xmlns:a16="http://schemas.microsoft.com/office/drawing/2014/main" id="{51969B76-654B-F484-17BD-3A4E787FA3CE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121F7D28-1C3B-1FC5-7202-96BFDD6ADEAC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A0836B7B-FE3D-C10F-613A-A3AB13984941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AE23559-8376-56D5-E09D-241AF762D5C7}"/>
              </a:ext>
            </a:extLst>
          </p:cNvPr>
          <p:cNvGrpSpPr/>
          <p:nvPr/>
        </p:nvGrpSpPr>
        <p:grpSpPr>
          <a:xfrm>
            <a:off x="3820678" y="1489866"/>
            <a:ext cx="7495262" cy="4733849"/>
            <a:chOff x="666750" y="0"/>
            <a:chExt cx="10858500" cy="6858000"/>
          </a:xfrm>
        </p:grpSpPr>
        <p:pic>
          <p:nvPicPr>
            <p:cNvPr id="58" name="Picture 57" descr="Chart, line chart&#10;&#10;Description automatically generated">
              <a:extLst>
                <a:ext uri="{FF2B5EF4-FFF2-40B4-BE49-F238E27FC236}">
                  <a16:creationId xmlns:a16="http://schemas.microsoft.com/office/drawing/2014/main" id="{FFB269A2-549E-0039-04F0-C4AEB4679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59" name="Diamond 58">
              <a:extLst>
                <a:ext uri="{FF2B5EF4-FFF2-40B4-BE49-F238E27FC236}">
                  <a16:creationId xmlns:a16="http://schemas.microsoft.com/office/drawing/2014/main" id="{7F92808D-3F78-3416-5F9A-DD34CA998DFF}"/>
                </a:ext>
              </a:extLst>
            </p:cNvPr>
            <p:cNvSpPr/>
            <p:nvPr/>
          </p:nvSpPr>
          <p:spPr>
            <a:xfrm>
              <a:off x="2427712" y="134565"/>
              <a:ext cx="276370" cy="276370"/>
            </a:xfrm>
            <a:prstGeom prst="diamond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0" name="Multiplication Sign 59">
              <a:extLst>
                <a:ext uri="{FF2B5EF4-FFF2-40B4-BE49-F238E27FC236}">
                  <a16:creationId xmlns:a16="http://schemas.microsoft.com/office/drawing/2014/main" id="{F036A7B0-DA71-C95F-AB10-D26AD97DD62F}"/>
                </a:ext>
              </a:extLst>
            </p:cNvPr>
            <p:cNvSpPr/>
            <p:nvPr/>
          </p:nvSpPr>
          <p:spPr>
            <a:xfrm>
              <a:off x="2404916" y="568349"/>
              <a:ext cx="321961" cy="321961"/>
            </a:xfrm>
            <a:prstGeom prst="mathMultiply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6EC0D32-E09B-6E99-C3C6-C2841D7D2DF5}"/>
                </a:ext>
              </a:extLst>
            </p:cNvPr>
            <p:cNvSpPr/>
            <p:nvPr/>
          </p:nvSpPr>
          <p:spPr>
            <a:xfrm>
              <a:off x="4793144" y="644105"/>
              <a:ext cx="170451" cy="170451"/>
            </a:xfrm>
            <a:prstGeom prst="ellipse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700DFE17-F8A1-613E-9D4F-C6339F88A10C}"/>
                </a:ext>
              </a:extLst>
            </p:cNvPr>
            <p:cNvSpPr/>
            <p:nvPr/>
          </p:nvSpPr>
          <p:spPr>
            <a:xfrm rot="16200000">
              <a:off x="4772399" y="208604"/>
              <a:ext cx="195268" cy="128292"/>
            </a:xfrm>
            <a:prstGeom prst="triangle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B6E18A3-AD63-580D-9E49-83940FBF8F9D}"/>
                </a:ext>
              </a:extLst>
            </p:cNvPr>
            <p:cNvSpPr/>
            <p:nvPr/>
          </p:nvSpPr>
          <p:spPr>
            <a:xfrm rot="5400000">
              <a:off x="7106682" y="211166"/>
              <a:ext cx="195268" cy="128292"/>
            </a:xfrm>
            <a:prstGeom prst="triangle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B34C3EA4-B751-05FF-BAB7-D723C4D3E5F6}"/>
                </a:ext>
              </a:extLst>
            </p:cNvPr>
            <p:cNvSpPr/>
            <p:nvPr/>
          </p:nvSpPr>
          <p:spPr>
            <a:xfrm rot="10800000">
              <a:off x="9403693" y="212176"/>
              <a:ext cx="195268" cy="128292"/>
            </a:xfrm>
            <a:prstGeom prst="triangle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56ED09C-9B7B-F542-948B-A0150432631E}"/>
              </a:ext>
            </a:extLst>
          </p:cNvPr>
          <p:cNvGrpSpPr/>
          <p:nvPr/>
        </p:nvGrpSpPr>
        <p:grpSpPr>
          <a:xfrm>
            <a:off x="-1142" y="1146294"/>
            <a:ext cx="2836149" cy="1791252"/>
            <a:chOff x="666750" y="0"/>
            <a:chExt cx="10858500" cy="6858000"/>
          </a:xfrm>
        </p:grpSpPr>
        <p:pic>
          <p:nvPicPr>
            <p:cNvPr id="99" name="Picture 98" descr="Chart, line chart&#10;&#10;Description automatically generated">
              <a:extLst>
                <a:ext uri="{FF2B5EF4-FFF2-40B4-BE49-F238E27FC236}">
                  <a16:creationId xmlns:a16="http://schemas.microsoft.com/office/drawing/2014/main" id="{26E1B8D6-B48C-B24F-AAA8-BD90CED9E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100" name="Diamond 99">
              <a:extLst>
                <a:ext uri="{FF2B5EF4-FFF2-40B4-BE49-F238E27FC236}">
                  <a16:creationId xmlns:a16="http://schemas.microsoft.com/office/drawing/2014/main" id="{A2E37A45-B389-2CBC-F971-28E50430006A}"/>
                </a:ext>
              </a:extLst>
            </p:cNvPr>
            <p:cNvSpPr/>
            <p:nvPr/>
          </p:nvSpPr>
          <p:spPr>
            <a:xfrm>
              <a:off x="2427712" y="134565"/>
              <a:ext cx="276370" cy="276370"/>
            </a:xfrm>
            <a:prstGeom prst="diamond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1" name="Multiplication Sign 100">
              <a:extLst>
                <a:ext uri="{FF2B5EF4-FFF2-40B4-BE49-F238E27FC236}">
                  <a16:creationId xmlns:a16="http://schemas.microsoft.com/office/drawing/2014/main" id="{AAF12936-C1B8-2509-C881-71C315043CC0}"/>
                </a:ext>
              </a:extLst>
            </p:cNvPr>
            <p:cNvSpPr/>
            <p:nvPr/>
          </p:nvSpPr>
          <p:spPr>
            <a:xfrm>
              <a:off x="2404916" y="568349"/>
              <a:ext cx="321961" cy="321961"/>
            </a:xfrm>
            <a:prstGeom prst="mathMultiply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77DEFAC-845D-65DD-17AA-F6C2846F4FF8}"/>
                </a:ext>
              </a:extLst>
            </p:cNvPr>
            <p:cNvSpPr/>
            <p:nvPr/>
          </p:nvSpPr>
          <p:spPr>
            <a:xfrm>
              <a:off x="4793144" y="644105"/>
              <a:ext cx="170451" cy="170451"/>
            </a:xfrm>
            <a:prstGeom prst="ellipse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A4D0C51B-5210-CF96-1726-01B499724EE0}"/>
                </a:ext>
              </a:extLst>
            </p:cNvPr>
            <p:cNvSpPr/>
            <p:nvPr/>
          </p:nvSpPr>
          <p:spPr>
            <a:xfrm rot="16200000">
              <a:off x="4772399" y="208604"/>
              <a:ext cx="195268" cy="128292"/>
            </a:xfrm>
            <a:prstGeom prst="triangle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96A92A5D-B8CB-0938-7B26-F7BB96F830E5}"/>
                </a:ext>
              </a:extLst>
            </p:cNvPr>
            <p:cNvSpPr/>
            <p:nvPr/>
          </p:nvSpPr>
          <p:spPr>
            <a:xfrm rot="5400000">
              <a:off x="7106682" y="211166"/>
              <a:ext cx="195268" cy="128292"/>
            </a:xfrm>
            <a:prstGeom prst="triangle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2B32AAE3-3A13-767B-B489-C98C0B13D8A4}"/>
                </a:ext>
              </a:extLst>
            </p:cNvPr>
            <p:cNvSpPr/>
            <p:nvPr/>
          </p:nvSpPr>
          <p:spPr>
            <a:xfrm rot="10800000">
              <a:off x="9403693" y="212176"/>
              <a:ext cx="195268" cy="128292"/>
            </a:xfrm>
            <a:prstGeom prst="triangle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D90506C-B114-67C7-4864-6C1292006DF5}"/>
              </a:ext>
            </a:extLst>
          </p:cNvPr>
          <p:cNvGrpSpPr/>
          <p:nvPr/>
        </p:nvGrpSpPr>
        <p:grpSpPr>
          <a:xfrm>
            <a:off x="-1" y="2951976"/>
            <a:ext cx="2836149" cy="1791252"/>
            <a:chOff x="666750" y="0"/>
            <a:chExt cx="10858500" cy="6858000"/>
          </a:xfrm>
        </p:grpSpPr>
        <p:pic>
          <p:nvPicPr>
            <p:cNvPr id="107" name="Picture 106" descr="Chart, diagram&#10;&#10;Description automatically generated">
              <a:extLst>
                <a:ext uri="{FF2B5EF4-FFF2-40B4-BE49-F238E27FC236}">
                  <a16:creationId xmlns:a16="http://schemas.microsoft.com/office/drawing/2014/main" id="{A13009EC-D9BF-C2C0-065D-11735F96A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2EA6EAF-C399-BFCD-4B5D-BDB506B52B41}"/>
                </a:ext>
              </a:extLst>
            </p:cNvPr>
            <p:cNvSpPr/>
            <p:nvPr/>
          </p:nvSpPr>
          <p:spPr>
            <a:xfrm>
              <a:off x="2222198" y="170009"/>
              <a:ext cx="215367" cy="211583"/>
            </a:xfrm>
            <a:prstGeom prst="rect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7A873F7-EC96-3AB6-A81F-BAF32A57144F}"/>
                </a:ext>
              </a:extLst>
            </p:cNvPr>
            <p:cNvSpPr/>
            <p:nvPr/>
          </p:nvSpPr>
          <p:spPr>
            <a:xfrm>
              <a:off x="2222198" y="626265"/>
              <a:ext cx="215367" cy="211583"/>
            </a:xfrm>
            <a:prstGeom prst="rect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FC5BD38-9886-3BE1-C20C-A7067D8F398A}"/>
                </a:ext>
              </a:extLst>
            </p:cNvPr>
            <p:cNvSpPr/>
            <p:nvPr/>
          </p:nvSpPr>
          <p:spPr>
            <a:xfrm>
              <a:off x="4533094" y="168808"/>
              <a:ext cx="215367" cy="211583"/>
            </a:xfrm>
            <a:prstGeom prst="rect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824FA8D-EFEA-D250-707B-2EDCCB45C531}"/>
                </a:ext>
              </a:extLst>
            </p:cNvPr>
            <p:cNvSpPr/>
            <p:nvPr/>
          </p:nvSpPr>
          <p:spPr>
            <a:xfrm>
              <a:off x="6847528" y="168808"/>
              <a:ext cx="215367" cy="211583"/>
            </a:xfrm>
            <a:prstGeom prst="rect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7188F15-16E7-38DF-7623-12B22FCE6399}"/>
                </a:ext>
              </a:extLst>
            </p:cNvPr>
            <p:cNvSpPr/>
            <p:nvPr/>
          </p:nvSpPr>
          <p:spPr>
            <a:xfrm>
              <a:off x="4533093" y="626265"/>
              <a:ext cx="215367" cy="211583"/>
            </a:xfrm>
            <a:prstGeom prst="rect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0DCEA0B-0783-E652-E797-55C7432B44CC}"/>
                </a:ext>
              </a:extLst>
            </p:cNvPr>
            <p:cNvSpPr/>
            <p:nvPr/>
          </p:nvSpPr>
          <p:spPr>
            <a:xfrm>
              <a:off x="9157966" y="168807"/>
              <a:ext cx="215367" cy="211583"/>
            </a:xfrm>
            <a:prstGeom prst="rect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80A9CA6-BB7F-5824-5B6C-D75CC800826B}"/>
              </a:ext>
            </a:extLst>
          </p:cNvPr>
          <p:cNvGrpSpPr/>
          <p:nvPr/>
        </p:nvGrpSpPr>
        <p:grpSpPr>
          <a:xfrm>
            <a:off x="1137" y="4778312"/>
            <a:ext cx="2836149" cy="1791252"/>
            <a:chOff x="666750" y="0"/>
            <a:chExt cx="10858500" cy="6858000"/>
          </a:xfrm>
        </p:grpSpPr>
        <p:pic>
          <p:nvPicPr>
            <p:cNvPr id="115" name="Picture 114" descr="Chart, bar chart&#10;&#10;Description automatically generated">
              <a:extLst>
                <a:ext uri="{FF2B5EF4-FFF2-40B4-BE49-F238E27FC236}">
                  <a16:creationId xmlns:a16="http://schemas.microsoft.com/office/drawing/2014/main" id="{8C9DD8EB-EB32-0620-0F68-0E7FF2598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60C9D50-0D50-2856-3677-5195E5BCFC2C}"/>
                </a:ext>
              </a:extLst>
            </p:cNvPr>
            <p:cNvSpPr/>
            <p:nvPr/>
          </p:nvSpPr>
          <p:spPr>
            <a:xfrm>
              <a:off x="2361387" y="170009"/>
              <a:ext cx="215367" cy="211583"/>
            </a:xfrm>
            <a:prstGeom prst="rect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A7C3A43-0B91-E385-8FCE-D559EB276253}"/>
                </a:ext>
              </a:extLst>
            </p:cNvPr>
            <p:cNvSpPr/>
            <p:nvPr/>
          </p:nvSpPr>
          <p:spPr>
            <a:xfrm>
              <a:off x="2361387" y="626265"/>
              <a:ext cx="215367" cy="211583"/>
            </a:xfrm>
            <a:prstGeom prst="rect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0936699-DA5D-1FFD-9BA3-BED43425DF9F}"/>
                </a:ext>
              </a:extLst>
            </p:cNvPr>
            <p:cNvSpPr/>
            <p:nvPr/>
          </p:nvSpPr>
          <p:spPr>
            <a:xfrm>
              <a:off x="4672283" y="168808"/>
              <a:ext cx="215367" cy="211583"/>
            </a:xfrm>
            <a:prstGeom prst="rect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868A218-256E-08EE-9C08-C2B36F9201D8}"/>
                </a:ext>
              </a:extLst>
            </p:cNvPr>
            <p:cNvSpPr/>
            <p:nvPr/>
          </p:nvSpPr>
          <p:spPr>
            <a:xfrm>
              <a:off x="6986717" y="168808"/>
              <a:ext cx="215367" cy="211583"/>
            </a:xfrm>
            <a:prstGeom prst="rect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3ACEB4C-5D69-F5D9-89AD-BE60958B279E}"/>
                </a:ext>
              </a:extLst>
            </p:cNvPr>
            <p:cNvSpPr/>
            <p:nvPr/>
          </p:nvSpPr>
          <p:spPr>
            <a:xfrm>
              <a:off x="4672282" y="626265"/>
              <a:ext cx="215367" cy="211583"/>
            </a:xfrm>
            <a:prstGeom prst="rect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393F9EF-1319-83F0-932B-6AC6456FEE90}"/>
                </a:ext>
              </a:extLst>
            </p:cNvPr>
            <p:cNvSpPr/>
            <p:nvPr/>
          </p:nvSpPr>
          <p:spPr>
            <a:xfrm>
              <a:off x="9297155" y="168807"/>
              <a:ext cx="215367" cy="211583"/>
            </a:xfrm>
            <a:prstGeom prst="rect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AD44724-A440-9A53-FB39-91060ABFF2A1}"/>
              </a:ext>
            </a:extLst>
          </p:cNvPr>
          <p:cNvSpPr/>
          <p:nvPr/>
        </p:nvSpPr>
        <p:spPr>
          <a:xfrm>
            <a:off x="0" y="1136052"/>
            <a:ext cx="2836149" cy="18166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F4481C-67D2-4E32-8404-3198756A3303}"/>
              </a:ext>
            </a:extLst>
          </p:cNvPr>
          <p:cNvSpPr/>
          <p:nvPr/>
        </p:nvSpPr>
        <p:spPr>
          <a:xfrm>
            <a:off x="5526306" y="5673938"/>
            <a:ext cx="1117277" cy="336932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BB84A0-B705-EF31-D76C-548F09ED5C02}"/>
              </a:ext>
            </a:extLst>
          </p:cNvPr>
          <p:cNvGrpSpPr/>
          <p:nvPr/>
        </p:nvGrpSpPr>
        <p:grpSpPr>
          <a:xfrm>
            <a:off x="2821300" y="1152637"/>
            <a:ext cx="8593627" cy="5187873"/>
            <a:chOff x="2821300" y="1152637"/>
            <a:chExt cx="8593627" cy="51878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151609-AD0C-0977-18EA-9B3C4AD4FB5B}"/>
                </a:ext>
              </a:extLst>
            </p:cNvPr>
            <p:cNvSpPr/>
            <p:nvPr/>
          </p:nvSpPr>
          <p:spPr>
            <a:xfrm>
              <a:off x="3524604" y="1336789"/>
              <a:ext cx="7890323" cy="500372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8DD1A0-32C4-BD3F-6A61-2C721E2B499C}"/>
                </a:ext>
              </a:extLst>
            </p:cNvPr>
            <p:cNvCxnSpPr>
              <a:cxnSpLocks/>
            </p:cNvCxnSpPr>
            <p:nvPr/>
          </p:nvCxnSpPr>
          <p:spPr>
            <a:xfrm>
              <a:off x="2821300" y="1152637"/>
              <a:ext cx="701025" cy="1841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6C27A4B-9C0E-1FFF-6598-B08733DE6884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44" y="2937546"/>
              <a:ext cx="665781" cy="34029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910C75-C0FD-31B6-848D-FAFF857BE8D4}"/>
              </a:ext>
            </a:extLst>
          </p:cNvPr>
          <p:cNvGrpSpPr/>
          <p:nvPr/>
        </p:nvGrpSpPr>
        <p:grpSpPr>
          <a:xfrm>
            <a:off x="2734678" y="1760610"/>
            <a:ext cx="423954" cy="3770717"/>
            <a:chOff x="2714582" y="1760610"/>
            <a:chExt cx="423954" cy="37707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CCB52B-4D8F-3041-57A7-65780C4CAF84}"/>
                </a:ext>
              </a:extLst>
            </p:cNvPr>
            <p:cNvSpPr txBox="1"/>
            <p:nvPr/>
          </p:nvSpPr>
          <p:spPr>
            <a:xfrm>
              <a:off x="2748686" y="176061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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CF1BCC-41F4-283D-245D-2925CD68FAF1}"/>
                </a:ext>
              </a:extLst>
            </p:cNvPr>
            <p:cNvSpPr txBox="1"/>
            <p:nvPr/>
          </p:nvSpPr>
          <p:spPr>
            <a:xfrm>
              <a:off x="2714582" y="356123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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F2CDA4-7BC8-6E69-B185-EC29A36605E3}"/>
                </a:ext>
              </a:extLst>
            </p:cNvPr>
            <p:cNvSpPr txBox="1"/>
            <p:nvPr/>
          </p:nvSpPr>
          <p:spPr>
            <a:xfrm>
              <a:off x="2714582" y="516199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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3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C847-4C4A-4356-768E-230DCEE4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Buffers in backbone routers 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D55AE-B185-5E03-6F13-83B86CA53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550" y="1600201"/>
                <a:ext cx="1099185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>
                    <a:latin typeface="+mj-lt"/>
                  </a:rPr>
                  <a:t>How much buffer do we need </a:t>
                </a:r>
              </a:p>
              <a:p>
                <a:pPr marL="0" indent="0">
                  <a:buNone/>
                </a:pPr>
                <a:r>
                  <a:rPr lang="en-US" sz="2400" u="sng" dirty="0">
                    <a:latin typeface="+mj-lt"/>
                  </a:rPr>
                  <a:t>for a high link utilization?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latin typeface="+mj-lt"/>
                  </a:rPr>
                  <a:t>B = Buffer size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latin typeface="+mj-lt"/>
                  </a:rPr>
                  <a:t>C = Link capacity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latin typeface="+mj-lt"/>
                  </a:rPr>
                  <a:t>RTT = Propagation round trip time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i="1" dirty="0">
                    <a:latin typeface="+mj-lt"/>
                  </a:rPr>
                  <a:t>BDP</a:t>
                </a:r>
                <a:r>
                  <a:rPr lang="en-US" dirty="0">
                    <a:latin typeface="+mj-lt"/>
                  </a:rPr>
                  <a:t> rule-of-thumb</a:t>
                </a:r>
                <a:r>
                  <a:rPr lang="en-US" baseline="30000" dirty="0">
                    <a:latin typeface="+mj-lt"/>
                  </a:rPr>
                  <a:t>1</a:t>
                </a:r>
                <a:r>
                  <a:rPr lang="en-US" dirty="0">
                    <a:latin typeface="+mj-lt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latin typeface="+mj-lt"/>
                  </a:rPr>
                  <a:t>	For 1 long-lived TCP flow </a:t>
                </a:r>
              </a:p>
              <a:p>
                <a:r>
                  <a:rPr lang="en-US" b="1" i="1" dirty="0">
                    <a:latin typeface="+mj-lt"/>
                  </a:rPr>
                  <a:t>Small buffer </a:t>
                </a:r>
                <a:r>
                  <a:rPr lang="en-US" dirty="0">
                    <a:latin typeface="+mj-lt"/>
                  </a:rPr>
                  <a:t>rule</a:t>
                </a:r>
                <a:r>
                  <a:rPr lang="en-US" baseline="30000" dirty="0">
                    <a:latin typeface="+mj-lt"/>
                  </a:rPr>
                  <a:t>2</a:t>
                </a:r>
                <a:r>
                  <a:rPr lang="en-US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j-lt"/>
                  </a:rPr>
                  <a:t>	</a:t>
                </a:r>
                <a:r>
                  <a:rPr lang="en-US" sz="20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 long-lived TCP flows</a:t>
                </a: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D55AE-B185-5E03-6F13-83B86CA53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1600201"/>
                <a:ext cx="10991850" cy="4525963"/>
              </a:xfrm>
              <a:prstGeom prst="rect">
                <a:avLst/>
              </a:prstGeom>
              <a:blipFill>
                <a:blip r:embed="rId4"/>
                <a:stretch>
                  <a:fillRect l="-998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DD621B-4033-EA58-AE9C-86B24D4ECA72}"/>
                  </a:ext>
                </a:extLst>
              </p:cNvPr>
              <p:cNvSpPr txBox="1"/>
              <p:nvPr/>
            </p:nvSpPr>
            <p:spPr>
              <a:xfrm>
                <a:off x="5857875" y="3746206"/>
                <a:ext cx="3138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𝑅𝑇𝑇</m:t>
                      </m:r>
                    </m:oMath>
                  </m:oMathPara>
                </a14:m>
                <a:endParaRPr lang="en-IL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DD621B-4033-EA58-AE9C-86B24D4EC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3746206"/>
                <a:ext cx="313835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7AFA99-A214-447F-77B0-A9716E93F77A}"/>
                  </a:ext>
                </a:extLst>
              </p:cNvPr>
              <p:cNvSpPr txBox="1"/>
              <p:nvPr/>
            </p:nvSpPr>
            <p:spPr>
              <a:xfrm>
                <a:off x="5857875" y="4698992"/>
                <a:ext cx="4302578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𝑅𝑇𝑇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4400" dirty="0"/>
                  <a:t> </a:t>
                </a:r>
                <a:endParaRPr lang="en-IL" sz="4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7AFA99-A214-447F-77B0-A9716E93F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4698992"/>
                <a:ext cx="4302578" cy="8331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4F2E7C-E71F-FE69-4B10-277C3CAB8193}"/>
              </a:ext>
            </a:extLst>
          </p:cNvPr>
          <p:cNvSpPr txBox="1"/>
          <p:nvPr/>
        </p:nvSpPr>
        <p:spPr>
          <a:xfrm>
            <a:off x="114300" y="5950535"/>
            <a:ext cx="114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aseline="30000" dirty="0">
                <a:latin typeface="NimbusRomNo9L-Regu"/>
              </a:rPr>
              <a:t>1 </a:t>
            </a:r>
            <a:r>
              <a:rPr lang="en-US" sz="1600" dirty="0">
                <a:latin typeface="NimbusRomNo9L-Regu"/>
              </a:rPr>
              <a:t>V. Jacobson, “Modified TCP congestion avoidance algorithm,” Email to the end2end-interest mailing list, 1990</a:t>
            </a:r>
          </a:p>
          <a:p>
            <a:pPr marL="0" indent="0">
              <a:buNone/>
            </a:pPr>
            <a:r>
              <a:rPr lang="en-US" sz="1600" baseline="30000" dirty="0">
                <a:latin typeface="NimbusRomNo9L-Regu"/>
              </a:rPr>
              <a:t>2</a:t>
            </a:r>
            <a:r>
              <a:rPr lang="en-US" sz="1600" dirty="0">
                <a:latin typeface="NimbusRomNo9L-Regu"/>
              </a:rPr>
              <a:t>G. Appenzeller, I. </a:t>
            </a:r>
            <a:r>
              <a:rPr lang="en-US" sz="1600" dirty="0" err="1">
                <a:latin typeface="NimbusRomNo9L-Regu"/>
              </a:rPr>
              <a:t>Keslassy</a:t>
            </a:r>
            <a:r>
              <a:rPr lang="en-US" sz="1600" dirty="0">
                <a:latin typeface="NimbusRomNo9L-Regu"/>
              </a:rPr>
              <a:t>, and N. McKeown, “Sizing router buffers,” ACM SIGCOMM CCR, vol. 34, no. 4, pp. 281–292, 2004</a:t>
            </a:r>
            <a:endParaRPr lang="en-US" sz="1600" baseline="30000" dirty="0">
              <a:latin typeface="NimbusRomNo9L-Regu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22FA5E-6452-8568-FFE5-CDC5981A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481333"/>
            <a:ext cx="5539477" cy="18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A34ABCF-56FE-00BC-3F45-15EABEF8B781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Chevron 40">
            <a:extLst>
              <a:ext uri="{FF2B5EF4-FFF2-40B4-BE49-F238E27FC236}">
                <a16:creationId xmlns:a16="http://schemas.microsoft.com/office/drawing/2014/main" id="{E8A0AE4D-F023-F876-88BB-1A007A35D0F0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Chevron 40">
            <a:extLst>
              <a:ext uri="{FF2B5EF4-FFF2-40B4-BE49-F238E27FC236}">
                <a16:creationId xmlns:a16="http://schemas.microsoft.com/office/drawing/2014/main" id="{7E1DF8F0-E297-964A-8172-A224FD9EC015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Chevron 40">
            <a:extLst>
              <a:ext uri="{FF2B5EF4-FFF2-40B4-BE49-F238E27FC236}">
                <a16:creationId xmlns:a16="http://schemas.microsoft.com/office/drawing/2014/main" id="{4ECDD474-F539-0AF1-0C24-F60B811B6A83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Chevron 40">
            <a:extLst>
              <a:ext uri="{FF2B5EF4-FFF2-40B4-BE49-F238E27FC236}">
                <a16:creationId xmlns:a16="http://schemas.microsoft.com/office/drawing/2014/main" id="{76BD2C34-315E-074C-9C23-A38A4C747D24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7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3892C-CFB6-2981-86F2-9335DB02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on the reward components: Drop rate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4DBEAD-CE6B-C57C-810A-6CEE2A2DCC9F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Chevron 40">
            <a:extLst>
              <a:ext uri="{FF2B5EF4-FFF2-40B4-BE49-F238E27FC236}">
                <a16:creationId xmlns:a16="http://schemas.microsoft.com/office/drawing/2014/main" id="{38EC6481-56C8-3AEA-2EE3-889AFE07FC3F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Chevron 40">
            <a:extLst>
              <a:ext uri="{FF2B5EF4-FFF2-40B4-BE49-F238E27FC236}">
                <a16:creationId xmlns:a16="http://schemas.microsoft.com/office/drawing/2014/main" id="{DC4E3CEE-75B5-DD7A-73EC-32A810062C15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Chevron 40">
            <a:extLst>
              <a:ext uri="{FF2B5EF4-FFF2-40B4-BE49-F238E27FC236}">
                <a16:creationId xmlns:a16="http://schemas.microsoft.com/office/drawing/2014/main" id="{2AC978CB-2F34-89EE-C655-71D8453022DC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Chevron 40">
            <a:extLst>
              <a:ext uri="{FF2B5EF4-FFF2-40B4-BE49-F238E27FC236}">
                <a16:creationId xmlns:a16="http://schemas.microsoft.com/office/drawing/2014/main" id="{17B3501D-D37B-E804-9868-0F16FB817BDA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A813AE6-144B-9303-69B2-DC7D617E6CC9}"/>
              </a:ext>
            </a:extLst>
          </p:cNvPr>
          <p:cNvGrpSpPr/>
          <p:nvPr/>
        </p:nvGrpSpPr>
        <p:grpSpPr>
          <a:xfrm>
            <a:off x="3818671" y="1373528"/>
            <a:ext cx="7678744" cy="4849733"/>
            <a:chOff x="666750" y="0"/>
            <a:chExt cx="10858500" cy="6858000"/>
          </a:xfrm>
        </p:grpSpPr>
        <p:pic>
          <p:nvPicPr>
            <p:cNvPr id="66" name="Picture 65" descr="Chart, diagram&#10;&#10;Description automatically generated">
              <a:extLst>
                <a:ext uri="{FF2B5EF4-FFF2-40B4-BE49-F238E27FC236}">
                  <a16:creationId xmlns:a16="http://schemas.microsoft.com/office/drawing/2014/main" id="{AC4DF33E-3424-E3CD-CAA3-A7E5DAF01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3B79C25-230B-676A-455F-EEE11DBDE739}"/>
                </a:ext>
              </a:extLst>
            </p:cNvPr>
            <p:cNvSpPr/>
            <p:nvPr/>
          </p:nvSpPr>
          <p:spPr>
            <a:xfrm>
              <a:off x="2222198" y="170009"/>
              <a:ext cx="215367" cy="211583"/>
            </a:xfrm>
            <a:prstGeom prst="rect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39D126A-272A-DF84-8C11-8D2FB3A48A6F}"/>
                </a:ext>
              </a:extLst>
            </p:cNvPr>
            <p:cNvSpPr/>
            <p:nvPr/>
          </p:nvSpPr>
          <p:spPr>
            <a:xfrm>
              <a:off x="2222198" y="626265"/>
              <a:ext cx="215367" cy="211583"/>
            </a:xfrm>
            <a:prstGeom prst="rect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4DF118D-F783-B758-C63E-EB5F751486BF}"/>
                </a:ext>
              </a:extLst>
            </p:cNvPr>
            <p:cNvSpPr/>
            <p:nvPr/>
          </p:nvSpPr>
          <p:spPr>
            <a:xfrm>
              <a:off x="4533094" y="168808"/>
              <a:ext cx="215367" cy="211583"/>
            </a:xfrm>
            <a:prstGeom prst="rect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E940E02-9DD2-E654-5803-9ED33057825D}"/>
                </a:ext>
              </a:extLst>
            </p:cNvPr>
            <p:cNvSpPr/>
            <p:nvPr/>
          </p:nvSpPr>
          <p:spPr>
            <a:xfrm>
              <a:off x="6847528" y="168808"/>
              <a:ext cx="215367" cy="211583"/>
            </a:xfrm>
            <a:prstGeom prst="rect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BEDAB75-F175-DBB2-481E-984A8088A863}"/>
                </a:ext>
              </a:extLst>
            </p:cNvPr>
            <p:cNvSpPr/>
            <p:nvPr/>
          </p:nvSpPr>
          <p:spPr>
            <a:xfrm>
              <a:off x="4533093" y="626265"/>
              <a:ext cx="215367" cy="211583"/>
            </a:xfrm>
            <a:prstGeom prst="rect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E09D29D-7EA9-1F4E-DEB8-8E1DC8DA3175}"/>
                </a:ext>
              </a:extLst>
            </p:cNvPr>
            <p:cNvSpPr/>
            <p:nvPr/>
          </p:nvSpPr>
          <p:spPr>
            <a:xfrm>
              <a:off x="9157966" y="168807"/>
              <a:ext cx="215367" cy="211583"/>
            </a:xfrm>
            <a:prstGeom prst="rect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D47DE4C-6108-F8C3-C669-20B9740CF87E}"/>
              </a:ext>
            </a:extLst>
          </p:cNvPr>
          <p:cNvGrpSpPr/>
          <p:nvPr/>
        </p:nvGrpSpPr>
        <p:grpSpPr>
          <a:xfrm>
            <a:off x="-1142" y="1146294"/>
            <a:ext cx="2836149" cy="1791252"/>
            <a:chOff x="666750" y="0"/>
            <a:chExt cx="10858500" cy="6858000"/>
          </a:xfrm>
        </p:grpSpPr>
        <p:pic>
          <p:nvPicPr>
            <p:cNvPr id="82" name="Picture 81" descr="Chart, line chart&#10;&#10;Description automatically generated">
              <a:extLst>
                <a:ext uri="{FF2B5EF4-FFF2-40B4-BE49-F238E27FC236}">
                  <a16:creationId xmlns:a16="http://schemas.microsoft.com/office/drawing/2014/main" id="{FFE7987A-2BFF-B28B-F5DA-74E145690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83" name="Diamond 82">
              <a:extLst>
                <a:ext uri="{FF2B5EF4-FFF2-40B4-BE49-F238E27FC236}">
                  <a16:creationId xmlns:a16="http://schemas.microsoft.com/office/drawing/2014/main" id="{AE139701-C63F-6A80-6165-857628583317}"/>
                </a:ext>
              </a:extLst>
            </p:cNvPr>
            <p:cNvSpPr/>
            <p:nvPr/>
          </p:nvSpPr>
          <p:spPr>
            <a:xfrm>
              <a:off x="2427712" y="134565"/>
              <a:ext cx="276370" cy="276370"/>
            </a:xfrm>
            <a:prstGeom prst="diamond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84" name="Multiplication Sign 83">
              <a:extLst>
                <a:ext uri="{FF2B5EF4-FFF2-40B4-BE49-F238E27FC236}">
                  <a16:creationId xmlns:a16="http://schemas.microsoft.com/office/drawing/2014/main" id="{D7D2B7EB-66A0-3C2D-DD7B-694531EB8081}"/>
                </a:ext>
              </a:extLst>
            </p:cNvPr>
            <p:cNvSpPr/>
            <p:nvPr/>
          </p:nvSpPr>
          <p:spPr>
            <a:xfrm>
              <a:off x="2404916" y="568349"/>
              <a:ext cx="321961" cy="321961"/>
            </a:xfrm>
            <a:prstGeom prst="mathMultiply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CAA63D0-6B23-0EBC-99C9-58BD885EF413}"/>
                </a:ext>
              </a:extLst>
            </p:cNvPr>
            <p:cNvSpPr/>
            <p:nvPr/>
          </p:nvSpPr>
          <p:spPr>
            <a:xfrm>
              <a:off x="4793144" y="644105"/>
              <a:ext cx="170451" cy="170451"/>
            </a:xfrm>
            <a:prstGeom prst="ellipse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1EA2724E-3D60-FD96-2153-68B8D1232B6A}"/>
                </a:ext>
              </a:extLst>
            </p:cNvPr>
            <p:cNvSpPr/>
            <p:nvPr/>
          </p:nvSpPr>
          <p:spPr>
            <a:xfrm rot="16200000">
              <a:off x="4772399" y="208604"/>
              <a:ext cx="195268" cy="128292"/>
            </a:xfrm>
            <a:prstGeom prst="triangle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CB12689F-1C61-E644-6245-2EBB2B6810CC}"/>
                </a:ext>
              </a:extLst>
            </p:cNvPr>
            <p:cNvSpPr/>
            <p:nvPr/>
          </p:nvSpPr>
          <p:spPr>
            <a:xfrm rot="5400000">
              <a:off x="7106682" y="211166"/>
              <a:ext cx="195268" cy="128292"/>
            </a:xfrm>
            <a:prstGeom prst="triangle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48B99601-15D5-139A-485A-DE59C9142E21}"/>
                </a:ext>
              </a:extLst>
            </p:cNvPr>
            <p:cNvSpPr/>
            <p:nvPr/>
          </p:nvSpPr>
          <p:spPr>
            <a:xfrm rot="10800000">
              <a:off x="9403693" y="212176"/>
              <a:ext cx="195268" cy="128292"/>
            </a:xfrm>
            <a:prstGeom prst="triangle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93B79B-8E21-450A-F675-0D1D87B3CA9C}"/>
              </a:ext>
            </a:extLst>
          </p:cNvPr>
          <p:cNvGrpSpPr/>
          <p:nvPr/>
        </p:nvGrpSpPr>
        <p:grpSpPr>
          <a:xfrm>
            <a:off x="-1" y="2951976"/>
            <a:ext cx="2836149" cy="1791252"/>
            <a:chOff x="666750" y="0"/>
            <a:chExt cx="10858500" cy="6858000"/>
          </a:xfrm>
        </p:grpSpPr>
        <p:pic>
          <p:nvPicPr>
            <p:cNvPr id="90" name="Picture 89" descr="Chart, diagram&#10;&#10;Description automatically generated">
              <a:extLst>
                <a:ext uri="{FF2B5EF4-FFF2-40B4-BE49-F238E27FC236}">
                  <a16:creationId xmlns:a16="http://schemas.microsoft.com/office/drawing/2014/main" id="{E6AB7278-AF5F-08F6-9658-7154AE84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7730A91-56C2-E05C-CEBC-6E8FCE7304F8}"/>
                </a:ext>
              </a:extLst>
            </p:cNvPr>
            <p:cNvSpPr/>
            <p:nvPr/>
          </p:nvSpPr>
          <p:spPr>
            <a:xfrm>
              <a:off x="2222198" y="170009"/>
              <a:ext cx="215367" cy="211583"/>
            </a:xfrm>
            <a:prstGeom prst="rect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7FCD63D-7F83-7C61-5A9A-A0E99A91B6A7}"/>
                </a:ext>
              </a:extLst>
            </p:cNvPr>
            <p:cNvSpPr/>
            <p:nvPr/>
          </p:nvSpPr>
          <p:spPr>
            <a:xfrm>
              <a:off x="2222198" y="626265"/>
              <a:ext cx="215367" cy="211583"/>
            </a:xfrm>
            <a:prstGeom prst="rect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B92F65B-11A7-3DEE-9721-162F17B9AA2B}"/>
                </a:ext>
              </a:extLst>
            </p:cNvPr>
            <p:cNvSpPr/>
            <p:nvPr/>
          </p:nvSpPr>
          <p:spPr>
            <a:xfrm>
              <a:off x="4533094" y="168808"/>
              <a:ext cx="215367" cy="211583"/>
            </a:xfrm>
            <a:prstGeom prst="rect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AEFB292-FE81-8323-9014-833E1B486018}"/>
                </a:ext>
              </a:extLst>
            </p:cNvPr>
            <p:cNvSpPr/>
            <p:nvPr/>
          </p:nvSpPr>
          <p:spPr>
            <a:xfrm>
              <a:off x="6847528" y="168808"/>
              <a:ext cx="215367" cy="211583"/>
            </a:xfrm>
            <a:prstGeom prst="rect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A3A3244-E3E4-BF9F-60FE-B82CA1F0D1A3}"/>
                </a:ext>
              </a:extLst>
            </p:cNvPr>
            <p:cNvSpPr/>
            <p:nvPr/>
          </p:nvSpPr>
          <p:spPr>
            <a:xfrm>
              <a:off x="4533093" y="626265"/>
              <a:ext cx="215367" cy="211583"/>
            </a:xfrm>
            <a:prstGeom prst="rect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7FBE916-51BB-059E-BD27-C899924F52D4}"/>
                </a:ext>
              </a:extLst>
            </p:cNvPr>
            <p:cNvSpPr/>
            <p:nvPr/>
          </p:nvSpPr>
          <p:spPr>
            <a:xfrm>
              <a:off x="9157966" y="168807"/>
              <a:ext cx="215367" cy="211583"/>
            </a:xfrm>
            <a:prstGeom prst="rect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B2A578A-E16B-9644-6E9B-F3D79D03165A}"/>
              </a:ext>
            </a:extLst>
          </p:cNvPr>
          <p:cNvGrpSpPr/>
          <p:nvPr/>
        </p:nvGrpSpPr>
        <p:grpSpPr>
          <a:xfrm>
            <a:off x="1137" y="4778312"/>
            <a:ext cx="2836149" cy="1791252"/>
            <a:chOff x="666750" y="0"/>
            <a:chExt cx="10858500" cy="6858000"/>
          </a:xfrm>
        </p:grpSpPr>
        <p:pic>
          <p:nvPicPr>
            <p:cNvPr id="98" name="Picture 97" descr="Chart, bar chart&#10;&#10;Description automatically generated">
              <a:extLst>
                <a:ext uri="{FF2B5EF4-FFF2-40B4-BE49-F238E27FC236}">
                  <a16:creationId xmlns:a16="http://schemas.microsoft.com/office/drawing/2014/main" id="{4E1C8B58-D3C8-E9C5-60FF-1515AB581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34CA522-83B5-7869-84FC-D87C7D6BDAF3}"/>
                </a:ext>
              </a:extLst>
            </p:cNvPr>
            <p:cNvSpPr/>
            <p:nvPr/>
          </p:nvSpPr>
          <p:spPr>
            <a:xfrm>
              <a:off x="2361387" y="170009"/>
              <a:ext cx="215367" cy="211583"/>
            </a:xfrm>
            <a:prstGeom prst="rect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455364E-8A9F-F4A9-5846-325C69C7336F}"/>
                </a:ext>
              </a:extLst>
            </p:cNvPr>
            <p:cNvSpPr/>
            <p:nvPr/>
          </p:nvSpPr>
          <p:spPr>
            <a:xfrm>
              <a:off x="2361387" y="626265"/>
              <a:ext cx="215367" cy="211583"/>
            </a:xfrm>
            <a:prstGeom prst="rect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CB04F01-6A18-E4F7-AC53-42524408DE43}"/>
                </a:ext>
              </a:extLst>
            </p:cNvPr>
            <p:cNvSpPr/>
            <p:nvPr/>
          </p:nvSpPr>
          <p:spPr>
            <a:xfrm>
              <a:off x="4672283" y="168808"/>
              <a:ext cx="215367" cy="211583"/>
            </a:xfrm>
            <a:prstGeom prst="rect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973851D-4C99-77BC-A4AA-3CB06A5AAB1F}"/>
                </a:ext>
              </a:extLst>
            </p:cNvPr>
            <p:cNvSpPr/>
            <p:nvPr/>
          </p:nvSpPr>
          <p:spPr>
            <a:xfrm>
              <a:off x="6986717" y="168808"/>
              <a:ext cx="215367" cy="211583"/>
            </a:xfrm>
            <a:prstGeom prst="rect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341BE06-5C92-04A9-93FB-02C64BB53A32}"/>
                </a:ext>
              </a:extLst>
            </p:cNvPr>
            <p:cNvSpPr/>
            <p:nvPr/>
          </p:nvSpPr>
          <p:spPr>
            <a:xfrm>
              <a:off x="4672282" y="626265"/>
              <a:ext cx="215367" cy="211583"/>
            </a:xfrm>
            <a:prstGeom prst="rect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2189F2B-8877-7D37-BFB1-14EBE64A4861}"/>
                </a:ext>
              </a:extLst>
            </p:cNvPr>
            <p:cNvSpPr/>
            <p:nvPr/>
          </p:nvSpPr>
          <p:spPr>
            <a:xfrm>
              <a:off x="9297155" y="168807"/>
              <a:ext cx="215367" cy="211583"/>
            </a:xfrm>
            <a:prstGeom prst="rect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F0A44D7-D142-6E62-7915-0D006D0DEDD6}"/>
              </a:ext>
            </a:extLst>
          </p:cNvPr>
          <p:cNvSpPr/>
          <p:nvPr/>
        </p:nvSpPr>
        <p:spPr>
          <a:xfrm>
            <a:off x="0" y="2947218"/>
            <a:ext cx="2836149" cy="18166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AD173C-AB10-DD1B-B53F-FCE44ED1B205}"/>
              </a:ext>
            </a:extLst>
          </p:cNvPr>
          <p:cNvSpPr/>
          <p:nvPr/>
        </p:nvSpPr>
        <p:spPr>
          <a:xfrm>
            <a:off x="5235816" y="5654351"/>
            <a:ext cx="1164984" cy="391885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5950D3-62C8-BED1-0BDE-466FA60B1EF4}"/>
              </a:ext>
            </a:extLst>
          </p:cNvPr>
          <p:cNvSpPr/>
          <p:nvPr/>
        </p:nvSpPr>
        <p:spPr>
          <a:xfrm>
            <a:off x="5327778" y="2805106"/>
            <a:ext cx="318521" cy="336933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973567-97C9-6B26-45A7-BD637E5D81E4}"/>
              </a:ext>
            </a:extLst>
          </p:cNvPr>
          <p:cNvSpPr/>
          <p:nvPr/>
        </p:nvSpPr>
        <p:spPr>
          <a:xfrm>
            <a:off x="5881394" y="4497058"/>
            <a:ext cx="318521" cy="336933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F9FAB9-5724-CCEF-F598-3E6D5DC9DDED}"/>
              </a:ext>
            </a:extLst>
          </p:cNvPr>
          <p:cNvGrpSpPr/>
          <p:nvPr/>
        </p:nvGrpSpPr>
        <p:grpSpPr>
          <a:xfrm>
            <a:off x="2821300" y="1336789"/>
            <a:ext cx="8593627" cy="5003721"/>
            <a:chOff x="2821300" y="1336789"/>
            <a:chExt cx="8593627" cy="50037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5B77F3-2CBA-53E3-CF0D-7639B0F49CDD}"/>
                </a:ext>
              </a:extLst>
            </p:cNvPr>
            <p:cNvSpPr/>
            <p:nvPr/>
          </p:nvSpPr>
          <p:spPr>
            <a:xfrm>
              <a:off x="3524604" y="1336789"/>
              <a:ext cx="7890323" cy="500372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91F880-D91D-D38E-07A1-DB27EEB9A8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5007" y="1336789"/>
              <a:ext cx="687318" cy="16104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682322-8C61-437D-6E8F-7FA6F1317594}"/>
                </a:ext>
              </a:extLst>
            </p:cNvPr>
            <p:cNvCxnSpPr>
              <a:cxnSpLocks/>
            </p:cNvCxnSpPr>
            <p:nvPr/>
          </p:nvCxnSpPr>
          <p:spPr>
            <a:xfrm>
              <a:off x="2821300" y="4743228"/>
              <a:ext cx="701025" cy="15972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A27D99-7A79-7AB3-EF47-A816246548A1}"/>
              </a:ext>
            </a:extLst>
          </p:cNvPr>
          <p:cNvGrpSpPr/>
          <p:nvPr/>
        </p:nvGrpSpPr>
        <p:grpSpPr>
          <a:xfrm>
            <a:off x="2764822" y="1760610"/>
            <a:ext cx="423954" cy="3770717"/>
            <a:chOff x="2714582" y="1760610"/>
            <a:chExt cx="423954" cy="37707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9AF445-C8A6-61EA-ACA8-2ABFBA8DE4E5}"/>
                </a:ext>
              </a:extLst>
            </p:cNvPr>
            <p:cNvSpPr txBox="1"/>
            <p:nvPr/>
          </p:nvSpPr>
          <p:spPr>
            <a:xfrm>
              <a:off x="2748686" y="176061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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07E2EB-2547-61DC-03AA-1CA745CF175B}"/>
                </a:ext>
              </a:extLst>
            </p:cNvPr>
            <p:cNvSpPr txBox="1"/>
            <p:nvPr/>
          </p:nvSpPr>
          <p:spPr>
            <a:xfrm>
              <a:off x="2714582" y="356123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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515AB9-8E9C-EB38-3B56-C4136C2C1BF7}"/>
                </a:ext>
              </a:extLst>
            </p:cNvPr>
            <p:cNvSpPr txBox="1"/>
            <p:nvPr/>
          </p:nvSpPr>
          <p:spPr>
            <a:xfrm>
              <a:off x="2714582" y="516199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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32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6415D79-A67C-6F87-0976-F14951133639}"/>
              </a:ext>
            </a:extLst>
          </p:cNvPr>
          <p:cNvGrpSpPr/>
          <p:nvPr/>
        </p:nvGrpSpPr>
        <p:grpSpPr>
          <a:xfrm>
            <a:off x="-1142" y="1146294"/>
            <a:ext cx="2836149" cy="1791252"/>
            <a:chOff x="666750" y="0"/>
            <a:chExt cx="10858500" cy="6858000"/>
          </a:xfrm>
        </p:grpSpPr>
        <p:pic>
          <p:nvPicPr>
            <p:cNvPr id="38" name="Picture 37" descr="Chart, line chart&#10;&#10;Description automatically generated">
              <a:extLst>
                <a:ext uri="{FF2B5EF4-FFF2-40B4-BE49-F238E27FC236}">
                  <a16:creationId xmlns:a16="http://schemas.microsoft.com/office/drawing/2014/main" id="{69C55BF2-6F61-F1A0-75D7-D86937D61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B2D1E2DA-0677-0E7C-E5BC-B23180C5A0A7}"/>
                </a:ext>
              </a:extLst>
            </p:cNvPr>
            <p:cNvSpPr/>
            <p:nvPr/>
          </p:nvSpPr>
          <p:spPr>
            <a:xfrm>
              <a:off x="2427712" y="134565"/>
              <a:ext cx="276370" cy="276370"/>
            </a:xfrm>
            <a:prstGeom prst="diamond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0" name="Multiplication Sign 39">
              <a:extLst>
                <a:ext uri="{FF2B5EF4-FFF2-40B4-BE49-F238E27FC236}">
                  <a16:creationId xmlns:a16="http://schemas.microsoft.com/office/drawing/2014/main" id="{6587598C-5439-0C12-2AB1-F1202EC80F10}"/>
                </a:ext>
              </a:extLst>
            </p:cNvPr>
            <p:cNvSpPr/>
            <p:nvPr/>
          </p:nvSpPr>
          <p:spPr>
            <a:xfrm>
              <a:off x="2404916" y="568349"/>
              <a:ext cx="321961" cy="321961"/>
            </a:xfrm>
            <a:prstGeom prst="mathMultiply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40C058F-4DC1-A908-A4A7-92E8B29C44F3}"/>
                </a:ext>
              </a:extLst>
            </p:cNvPr>
            <p:cNvSpPr/>
            <p:nvPr/>
          </p:nvSpPr>
          <p:spPr>
            <a:xfrm>
              <a:off x="4793144" y="644105"/>
              <a:ext cx="170451" cy="170451"/>
            </a:xfrm>
            <a:prstGeom prst="ellipse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74264EAD-6774-34AE-D3B8-D83D576EE0E9}"/>
                </a:ext>
              </a:extLst>
            </p:cNvPr>
            <p:cNvSpPr/>
            <p:nvPr/>
          </p:nvSpPr>
          <p:spPr>
            <a:xfrm rot="16200000">
              <a:off x="4772399" y="208604"/>
              <a:ext cx="195268" cy="128292"/>
            </a:xfrm>
            <a:prstGeom prst="triangle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4ABF23B-58FF-FDA6-7E4C-7DBAAA9AD289}"/>
                </a:ext>
              </a:extLst>
            </p:cNvPr>
            <p:cNvSpPr/>
            <p:nvPr/>
          </p:nvSpPr>
          <p:spPr>
            <a:xfrm rot="5400000">
              <a:off x="7106682" y="211166"/>
              <a:ext cx="195268" cy="128292"/>
            </a:xfrm>
            <a:prstGeom prst="triangle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58CF98DB-44AD-099E-C0D1-EF0181316114}"/>
                </a:ext>
              </a:extLst>
            </p:cNvPr>
            <p:cNvSpPr/>
            <p:nvPr/>
          </p:nvSpPr>
          <p:spPr>
            <a:xfrm rot="10800000">
              <a:off x="9403693" y="212176"/>
              <a:ext cx="195268" cy="128292"/>
            </a:xfrm>
            <a:prstGeom prst="triangle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5EC9D4-B5C4-F2BC-A8FE-2A6177499EE0}"/>
              </a:ext>
            </a:extLst>
          </p:cNvPr>
          <p:cNvGrpSpPr/>
          <p:nvPr/>
        </p:nvGrpSpPr>
        <p:grpSpPr>
          <a:xfrm>
            <a:off x="-1" y="2951976"/>
            <a:ext cx="2836149" cy="1791252"/>
            <a:chOff x="666750" y="0"/>
            <a:chExt cx="10858500" cy="6858000"/>
          </a:xfrm>
        </p:grpSpPr>
        <p:pic>
          <p:nvPicPr>
            <p:cNvPr id="30" name="Picture 29" descr="Chart, diagram&#10;&#10;Description automatically generated">
              <a:extLst>
                <a:ext uri="{FF2B5EF4-FFF2-40B4-BE49-F238E27FC236}">
                  <a16:creationId xmlns:a16="http://schemas.microsoft.com/office/drawing/2014/main" id="{7D8E4231-1394-F895-0E03-D8F4E6C19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4756969-E566-AB65-048D-BEE11C717B8F}"/>
                </a:ext>
              </a:extLst>
            </p:cNvPr>
            <p:cNvSpPr/>
            <p:nvPr/>
          </p:nvSpPr>
          <p:spPr>
            <a:xfrm>
              <a:off x="2222198" y="170009"/>
              <a:ext cx="215367" cy="211583"/>
            </a:xfrm>
            <a:prstGeom prst="rect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F654CF-2DE8-C506-10C0-C125D95C5F30}"/>
                </a:ext>
              </a:extLst>
            </p:cNvPr>
            <p:cNvSpPr/>
            <p:nvPr/>
          </p:nvSpPr>
          <p:spPr>
            <a:xfrm>
              <a:off x="2222198" y="626265"/>
              <a:ext cx="215367" cy="211583"/>
            </a:xfrm>
            <a:prstGeom prst="rect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4B5596-0B15-CDB0-D4CE-9E426CECC619}"/>
                </a:ext>
              </a:extLst>
            </p:cNvPr>
            <p:cNvSpPr/>
            <p:nvPr/>
          </p:nvSpPr>
          <p:spPr>
            <a:xfrm>
              <a:off x="4533094" y="168808"/>
              <a:ext cx="215367" cy="211583"/>
            </a:xfrm>
            <a:prstGeom prst="rect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2F59D76-0721-57F5-107B-B8D4CDD1FDD6}"/>
                </a:ext>
              </a:extLst>
            </p:cNvPr>
            <p:cNvSpPr/>
            <p:nvPr/>
          </p:nvSpPr>
          <p:spPr>
            <a:xfrm>
              <a:off x="6847528" y="168808"/>
              <a:ext cx="215367" cy="211583"/>
            </a:xfrm>
            <a:prstGeom prst="rect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CEF466-3636-93E4-79BC-2EFBB24E2C7C}"/>
                </a:ext>
              </a:extLst>
            </p:cNvPr>
            <p:cNvSpPr/>
            <p:nvPr/>
          </p:nvSpPr>
          <p:spPr>
            <a:xfrm>
              <a:off x="4533093" y="626265"/>
              <a:ext cx="215367" cy="211583"/>
            </a:xfrm>
            <a:prstGeom prst="rect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E4CDE04-415F-424B-92AA-8C9FDE559744}"/>
                </a:ext>
              </a:extLst>
            </p:cNvPr>
            <p:cNvSpPr/>
            <p:nvPr/>
          </p:nvSpPr>
          <p:spPr>
            <a:xfrm>
              <a:off x="9157966" y="168807"/>
              <a:ext cx="215367" cy="211583"/>
            </a:xfrm>
            <a:prstGeom prst="rect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93892C-CFB6-2981-86F2-9335DB02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on the reward components: Queue length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FDAF41-0EB9-52F4-4961-4625CBFC750D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Chevron 40">
            <a:extLst>
              <a:ext uri="{FF2B5EF4-FFF2-40B4-BE49-F238E27FC236}">
                <a16:creationId xmlns:a16="http://schemas.microsoft.com/office/drawing/2014/main" id="{C8ED871F-8353-1C7C-12FC-CB1964820A0A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Chevron 40">
            <a:extLst>
              <a:ext uri="{FF2B5EF4-FFF2-40B4-BE49-F238E27FC236}">
                <a16:creationId xmlns:a16="http://schemas.microsoft.com/office/drawing/2014/main" id="{CD44EDBC-3C2F-3C85-8F6D-82D98B964CF3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Chevron 40">
            <a:extLst>
              <a:ext uri="{FF2B5EF4-FFF2-40B4-BE49-F238E27FC236}">
                <a16:creationId xmlns:a16="http://schemas.microsoft.com/office/drawing/2014/main" id="{17EF9C51-5A5F-6757-470B-2B245FDC629D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Chevron 40">
            <a:extLst>
              <a:ext uri="{FF2B5EF4-FFF2-40B4-BE49-F238E27FC236}">
                <a16:creationId xmlns:a16="http://schemas.microsoft.com/office/drawing/2014/main" id="{0A04AF7E-9291-98F7-7D5A-9C47AFC953F6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091EDA-30FE-CDB0-7B5B-25AB331A9652}"/>
              </a:ext>
            </a:extLst>
          </p:cNvPr>
          <p:cNvGrpSpPr/>
          <p:nvPr/>
        </p:nvGrpSpPr>
        <p:grpSpPr>
          <a:xfrm>
            <a:off x="3813548" y="1369286"/>
            <a:ext cx="7685818" cy="4854201"/>
            <a:chOff x="666750" y="0"/>
            <a:chExt cx="10858500" cy="6858000"/>
          </a:xfrm>
        </p:grpSpPr>
        <p:pic>
          <p:nvPicPr>
            <p:cNvPr id="4" name="Picture 3" descr="Chart, bar chart&#10;&#10;Description automatically generated">
              <a:extLst>
                <a:ext uri="{FF2B5EF4-FFF2-40B4-BE49-F238E27FC236}">
                  <a16:creationId xmlns:a16="http://schemas.microsoft.com/office/drawing/2014/main" id="{9FFBB689-7D63-18F9-BC00-1ACF7E14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C9169D-05D1-493A-6565-45B5034B1704}"/>
                </a:ext>
              </a:extLst>
            </p:cNvPr>
            <p:cNvSpPr/>
            <p:nvPr/>
          </p:nvSpPr>
          <p:spPr>
            <a:xfrm>
              <a:off x="2361387" y="170009"/>
              <a:ext cx="215367" cy="211583"/>
            </a:xfrm>
            <a:prstGeom prst="rect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D2C0D2-DA4D-85DC-6F8D-1A3271DC5B2B}"/>
                </a:ext>
              </a:extLst>
            </p:cNvPr>
            <p:cNvSpPr/>
            <p:nvPr/>
          </p:nvSpPr>
          <p:spPr>
            <a:xfrm>
              <a:off x="2361387" y="626265"/>
              <a:ext cx="215367" cy="211583"/>
            </a:xfrm>
            <a:prstGeom prst="rect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738729-1950-9BAD-EADD-0D57BA67FA1A}"/>
                </a:ext>
              </a:extLst>
            </p:cNvPr>
            <p:cNvSpPr/>
            <p:nvPr/>
          </p:nvSpPr>
          <p:spPr>
            <a:xfrm>
              <a:off x="4672283" y="168808"/>
              <a:ext cx="215367" cy="211583"/>
            </a:xfrm>
            <a:prstGeom prst="rect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6BF93D-856C-718A-31E7-22A1E9756BB1}"/>
                </a:ext>
              </a:extLst>
            </p:cNvPr>
            <p:cNvSpPr/>
            <p:nvPr/>
          </p:nvSpPr>
          <p:spPr>
            <a:xfrm>
              <a:off x="6986717" y="168808"/>
              <a:ext cx="215367" cy="211583"/>
            </a:xfrm>
            <a:prstGeom prst="rect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52F6F-A073-2907-A931-B28F8C79860F}"/>
                </a:ext>
              </a:extLst>
            </p:cNvPr>
            <p:cNvSpPr/>
            <p:nvPr/>
          </p:nvSpPr>
          <p:spPr>
            <a:xfrm>
              <a:off x="4672282" y="626265"/>
              <a:ext cx="215367" cy="211583"/>
            </a:xfrm>
            <a:prstGeom prst="rect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CB3135-D8B4-BC26-D156-412BD086972D}"/>
                </a:ext>
              </a:extLst>
            </p:cNvPr>
            <p:cNvSpPr/>
            <p:nvPr/>
          </p:nvSpPr>
          <p:spPr>
            <a:xfrm>
              <a:off x="9297155" y="168807"/>
              <a:ext cx="215367" cy="211583"/>
            </a:xfrm>
            <a:prstGeom prst="rect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39A899-28A0-C593-359E-DDF571BD022F}"/>
              </a:ext>
            </a:extLst>
          </p:cNvPr>
          <p:cNvGrpSpPr/>
          <p:nvPr/>
        </p:nvGrpSpPr>
        <p:grpSpPr>
          <a:xfrm>
            <a:off x="1137" y="4778312"/>
            <a:ext cx="2836149" cy="1791252"/>
            <a:chOff x="666750" y="0"/>
            <a:chExt cx="10858500" cy="6858000"/>
          </a:xfrm>
        </p:grpSpPr>
        <p:pic>
          <p:nvPicPr>
            <p:cNvPr id="12" name="Picture 11" descr="Chart, bar chart&#10;&#10;Description automatically generated">
              <a:extLst>
                <a:ext uri="{FF2B5EF4-FFF2-40B4-BE49-F238E27FC236}">
                  <a16:creationId xmlns:a16="http://schemas.microsoft.com/office/drawing/2014/main" id="{636F323D-F108-37BC-4AD5-211A9771B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0"/>
              <a:ext cx="10858500" cy="6858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E50F24-1A7F-2FBC-AE8E-FAA88B0BE02A}"/>
                </a:ext>
              </a:extLst>
            </p:cNvPr>
            <p:cNvSpPr/>
            <p:nvPr/>
          </p:nvSpPr>
          <p:spPr>
            <a:xfrm>
              <a:off x="2361387" y="170009"/>
              <a:ext cx="215367" cy="211583"/>
            </a:xfrm>
            <a:prstGeom prst="rect">
              <a:avLst/>
            </a:prstGeom>
            <a:solidFill>
              <a:srgbClr val="FEC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687E1C-8FF9-75D0-C194-7BD657F38D2D}"/>
                </a:ext>
              </a:extLst>
            </p:cNvPr>
            <p:cNvSpPr/>
            <p:nvPr/>
          </p:nvSpPr>
          <p:spPr>
            <a:xfrm>
              <a:off x="2361387" y="626265"/>
              <a:ext cx="215367" cy="211583"/>
            </a:xfrm>
            <a:prstGeom prst="rect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288632-5D5E-D13E-0F75-08D17DBE59B2}"/>
                </a:ext>
              </a:extLst>
            </p:cNvPr>
            <p:cNvSpPr/>
            <p:nvPr/>
          </p:nvSpPr>
          <p:spPr>
            <a:xfrm>
              <a:off x="4672283" y="168808"/>
              <a:ext cx="215367" cy="211583"/>
            </a:xfrm>
            <a:prstGeom prst="rect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958E3A-C6BB-C674-1298-DC9988B41C77}"/>
                </a:ext>
              </a:extLst>
            </p:cNvPr>
            <p:cNvSpPr/>
            <p:nvPr/>
          </p:nvSpPr>
          <p:spPr>
            <a:xfrm>
              <a:off x="6986717" y="168808"/>
              <a:ext cx="215367" cy="211583"/>
            </a:xfrm>
            <a:prstGeom prst="rect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6078954-D8BF-ABA1-A0B9-DD2FC2D0E905}"/>
                </a:ext>
              </a:extLst>
            </p:cNvPr>
            <p:cNvSpPr/>
            <p:nvPr/>
          </p:nvSpPr>
          <p:spPr>
            <a:xfrm>
              <a:off x="4672282" y="626265"/>
              <a:ext cx="215367" cy="211583"/>
            </a:xfrm>
            <a:prstGeom prst="rect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549852-80EA-9BD9-7645-B507651498C5}"/>
                </a:ext>
              </a:extLst>
            </p:cNvPr>
            <p:cNvSpPr/>
            <p:nvPr/>
          </p:nvSpPr>
          <p:spPr>
            <a:xfrm>
              <a:off x="9297155" y="168807"/>
              <a:ext cx="215367" cy="211583"/>
            </a:xfrm>
            <a:prstGeom prst="rect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805504A3-7DC6-2758-220B-508F03367B3C}"/>
              </a:ext>
            </a:extLst>
          </p:cNvPr>
          <p:cNvSpPr/>
          <p:nvPr/>
        </p:nvSpPr>
        <p:spPr>
          <a:xfrm>
            <a:off x="-1142" y="4752865"/>
            <a:ext cx="2836149" cy="18166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1C0017-E992-6861-8808-149F2FC4310E}"/>
              </a:ext>
            </a:extLst>
          </p:cNvPr>
          <p:cNvSpPr/>
          <p:nvPr/>
        </p:nvSpPr>
        <p:spPr>
          <a:xfrm>
            <a:off x="5449079" y="5626359"/>
            <a:ext cx="1101012" cy="447870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92A7D4-570F-079B-C062-D78C2C4C865E}"/>
              </a:ext>
            </a:extLst>
          </p:cNvPr>
          <p:cNvGrpSpPr/>
          <p:nvPr/>
        </p:nvGrpSpPr>
        <p:grpSpPr>
          <a:xfrm>
            <a:off x="2835007" y="1336789"/>
            <a:ext cx="8579920" cy="5232775"/>
            <a:chOff x="2835007" y="1336789"/>
            <a:chExt cx="8579920" cy="523277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4E0637-45A3-72AC-B180-3227988B4BCD}"/>
                </a:ext>
              </a:extLst>
            </p:cNvPr>
            <p:cNvSpPr/>
            <p:nvPr/>
          </p:nvSpPr>
          <p:spPr>
            <a:xfrm>
              <a:off x="3524604" y="1336789"/>
              <a:ext cx="7890323" cy="500372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16DF4F0-E0C5-296F-5B6E-E1A085F85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5007" y="1336789"/>
              <a:ext cx="687318" cy="34415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1FAD657-B2C5-7E73-29C8-747FF4ABDF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5007" y="6340510"/>
              <a:ext cx="687318" cy="2290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216D44F-32BB-DF62-4620-1D2D6FDA1A60}"/>
              </a:ext>
            </a:extLst>
          </p:cNvPr>
          <p:cNvGrpSpPr/>
          <p:nvPr/>
        </p:nvGrpSpPr>
        <p:grpSpPr>
          <a:xfrm>
            <a:off x="2764822" y="1760610"/>
            <a:ext cx="423954" cy="3770716"/>
            <a:chOff x="2714582" y="1760610"/>
            <a:chExt cx="423954" cy="377071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54F22D5-10B8-8A18-77A1-FF0AC4847551}"/>
                </a:ext>
              </a:extLst>
            </p:cNvPr>
            <p:cNvSpPr txBox="1"/>
            <p:nvPr/>
          </p:nvSpPr>
          <p:spPr>
            <a:xfrm>
              <a:off x="2748686" y="176061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</a:t>
              </a:r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E2C051-CC94-C38D-4774-9D568A6303E2}"/>
                </a:ext>
              </a:extLst>
            </p:cNvPr>
            <p:cNvSpPr txBox="1"/>
            <p:nvPr/>
          </p:nvSpPr>
          <p:spPr>
            <a:xfrm>
              <a:off x="2714582" y="356123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</a:t>
              </a:r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015C2D7-DAE1-AD70-EE2B-7C6E3E32A862}"/>
                </a:ext>
              </a:extLst>
            </p:cNvPr>
            <p:cNvSpPr txBox="1"/>
            <p:nvPr/>
          </p:nvSpPr>
          <p:spPr>
            <a:xfrm>
              <a:off x="2714582" y="5161994"/>
              <a:ext cx="423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Wingdings" panose="05000000000000000000" pitchFamily="2" charset="2"/>
                </a:rPr>
                <a:t>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91584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315B-F7C1-A439-1E8D-9CEAB0A3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QueuePilot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3EDB-85F7-1863-28CF-8134E875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5315"/>
            <a:ext cx="11226800" cy="479085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Across several buffer sizes</a:t>
            </a:r>
          </a:p>
          <a:p>
            <a:pPr marL="900113" indent="-544513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does it perform? </a:t>
            </a:r>
          </a:p>
          <a:p>
            <a:pPr marL="900113" indent="-544513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does it trade off the various reward components?</a:t>
            </a:r>
          </a:p>
          <a:p>
            <a:pPr marL="900113" indent="-900113">
              <a:buNone/>
            </a:pPr>
            <a:endParaRPr lang="en-US" dirty="0"/>
          </a:p>
          <a:p>
            <a:pPr marL="900113" indent="-900113">
              <a:buNone/>
            </a:pPr>
            <a:r>
              <a:rPr lang="en-US" dirty="0"/>
              <a:t>In small buffers:</a:t>
            </a:r>
          </a:p>
          <a:p>
            <a:pPr marL="900113" indent="-544513">
              <a:buFont typeface="+mj-lt"/>
              <a:buAutoNum type="arabicPeriod" startAt="3"/>
            </a:pPr>
            <a:r>
              <a:rPr lang="en-US" dirty="0"/>
              <a:t>Does its better reward translate into a better FCT tail?</a:t>
            </a:r>
          </a:p>
          <a:p>
            <a:pPr marL="900113" indent="-544513">
              <a:buFont typeface="+mj-lt"/>
              <a:buAutoNum type="arabicPeriod" startAt="3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Can it generalize to a multi-router topology?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23ADF-1BBF-7D47-5985-DB9D3D3A53D2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Chevron 40">
            <a:extLst>
              <a:ext uri="{FF2B5EF4-FFF2-40B4-BE49-F238E27FC236}">
                <a16:creationId xmlns:a16="http://schemas.microsoft.com/office/drawing/2014/main" id="{996C452E-DBC3-FEC0-5EA7-F8E752DE9CBD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CF75A488-CFFE-3FF1-B0EE-E2687CE302D3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B53A05C2-DDF8-1A96-8E09-972409320F8E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691B4CE9-4097-826A-C7DD-F1F5671905CF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97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DE2B6-B1C0-53FF-8F20-A12FA12E7C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dirty="0"/>
                  <a:t>Flow Completion Time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𝑩𝑫𝑷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ra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DE2B6-B1C0-53FF-8F20-A12FA12E7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9574" b="-531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AE60D2E-F88F-9E38-4BD1-902033705C83}"/>
              </a:ext>
            </a:extLst>
          </p:cNvPr>
          <p:cNvGrpSpPr/>
          <p:nvPr/>
        </p:nvGrpSpPr>
        <p:grpSpPr>
          <a:xfrm>
            <a:off x="1889432" y="1526862"/>
            <a:ext cx="8410754" cy="4672640"/>
            <a:chOff x="0" y="42333"/>
            <a:chExt cx="12192000" cy="6773333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C2FFD253-38CC-1E14-864E-9A0AD44C1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33"/>
              <a:ext cx="12192000" cy="6773333"/>
            </a:xfrm>
            <a:prstGeom prst="rect">
              <a:avLst/>
            </a:prstGeom>
          </p:spPr>
        </p:pic>
        <p:sp>
          <p:nvSpPr>
            <p:cNvPr id="6" name="Multiplication Sign 5">
              <a:extLst>
                <a:ext uri="{FF2B5EF4-FFF2-40B4-BE49-F238E27FC236}">
                  <a16:creationId xmlns:a16="http://schemas.microsoft.com/office/drawing/2014/main" id="{BC1AF7FE-C44C-931A-5375-891262106E96}"/>
                </a:ext>
              </a:extLst>
            </p:cNvPr>
            <p:cNvSpPr/>
            <p:nvPr/>
          </p:nvSpPr>
          <p:spPr>
            <a:xfrm>
              <a:off x="9453405" y="805796"/>
              <a:ext cx="321961" cy="321961"/>
            </a:xfrm>
            <a:prstGeom prst="mathMultiply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9A47DB5-6E3F-C74C-000A-145D60525C14}"/>
                </a:ext>
              </a:extLst>
            </p:cNvPr>
            <p:cNvSpPr/>
            <p:nvPr/>
          </p:nvSpPr>
          <p:spPr>
            <a:xfrm>
              <a:off x="9529163" y="1219732"/>
              <a:ext cx="170451" cy="170451"/>
            </a:xfrm>
            <a:prstGeom prst="ellipse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9FA5318-A248-EDDE-5A75-3980BD4B976E}"/>
                </a:ext>
              </a:extLst>
            </p:cNvPr>
            <p:cNvSpPr/>
            <p:nvPr/>
          </p:nvSpPr>
          <p:spPr>
            <a:xfrm rot="5400000">
              <a:off x="9525132" y="555577"/>
              <a:ext cx="195268" cy="128292"/>
            </a:xfrm>
            <a:prstGeom prst="triangle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884B0A3A-C762-FEDB-C0F4-8CF78EBC783A}"/>
                </a:ext>
              </a:extLst>
            </p:cNvPr>
            <p:cNvSpPr/>
            <p:nvPr/>
          </p:nvSpPr>
          <p:spPr>
            <a:xfrm>
              <a:off x="9453403" y="1826557"/>
              <a:ext cx="321961" cy="321961"/>
            </a:xfrm>
            <a:prstGeom prst="mathMultiply">
              <a:avLst/>
            </a:prstGeom>
            <a:solidFill>
              <a:srgbClr val="FFA1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A35709-BE1C-585F-18CF-37AD15BBDBE3}"/>
                </a:ext>
              </a:extLst>
            </p:cNvPr>
            <p:cNvSpPr/>
            <p:nvPr/>
          </p:nvSpPr>
          <p:spPr>
            <a:xfrm>
              <a:off x="9529161" y="2240493"/>
              <a:ext cx="170451" cy="170451"/>
            </a:xfrm>
            <a:prstGeom prst="ellipse">
              <a:avLst/>
            </a:prstGeom>
            <a:solidFill>
              <a:srgbClr val="636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9A6B06F4-2B39-B4C7-3B44-94A0B8768DE9}"/>
                </a:ext>
              </a:extLst>
            </p:cNvPr>
            <p:cNvSpPr/>
            <p:nvPr/>
          </p:nvSpPr>
          <p:spPr>
            <a:xfrm rot="5400000">
              <a:off x="9525130" y="1576338"/>
              <a:ext cx="195268" cy="128292"/>
            </a:xfrm>
            <a:prstGeom prst="triangle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7534DCA-1FC4-15E9-C76A-B12B0E0666FE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Chevron 40">
            <a:extLst>
              <a:ext uri="{FF2B5EF4-FFF2-40B4-BE49-F238E27FC236}">
                <a16:creationId xmlns:a16="http://schemas.microsoft.com/office/drawing/2014/main" id="{9A2B10D7-97F0-A888-E80D-47F5A3C3DDD6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Chevron 40">
            <a:extLst>
              <a:ext uri="{FF2B5EF4-FFF2-40B4-BE49-F238E27FC236}">
                <a16:creationId xmlns:a16="http://schemas.microsoft.com/office/drawing/2014/main" id="{B2DBAC2C-8DA2-75B8-01E3-C6F391064E89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Chevron 40">
            <a:extLst>
              <a:ext uri="{FF2B5EF4-FFF2-40B4-BE49-F238E27FC236}">
                <a16:creationId xmlns:a16="http://schemas.microsoft.com/office/drawing/2014/main" id="{A7900D2C-EA4C-9E54-5BBA-BE63E051E547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Chevron 40">
            <a:extLst>
              <a:ext uri="{FF2B5EF4-FFF2-40B4-BE49-F238E27FC236}">
                <a16:creationId xmlns:a16="http://schemas.microsoft.com/office/drawing/2014/main" id="{93A2C8B0-75FA-7624-1B55-D75E1792268D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C16B1D-8A4A-0B1C-4941-707F2EDE2BC9}"/>
              </a:ext>
            </a:extLst>
          </p:cNvPr>
          <p:cNvSpPr/>
          <p:nvPr/>
        </p:nvSpPr>
        <p:spPr>
          <a:xfrm>
            <a:off x="4416558" y="2495552"/>
            <a:ext cx="318521" cy="336933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36E10F-4308-E476-87E6-7179219B6819}"/>
              </a:ext>
            </a:extLst>
          </p:cNvPr>
          <p:cNvSpPr/>
          <p:nvPr/>
        </p:nvSpPr>
        <p:spPr>
          <a:xfrm>
            <a:off x="4416613" y="4492235"/>
            <a:ext cx="318521" cy="336933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0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315B-F7C1-A439-1E8D-9CEAB0A3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QueuePilot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3EDB-85F7-1863-28CF-8134E875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5315"/>
            <a:ext cx="11226800" cy="479085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Across several buffer sizes</a:t>
            </a:r>
          </a:p>
          <a:p>
            <a:pPr marL="900113" indent="-544513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does it perform? </a:t>
            </a:r>
          </a:p>
          <a:p>
            <a:pPr marL="900113" indent="-544513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does it trade off the various reward components?</a:t>
            </a:r>
          </a:p>
          <a:p>
            <a:pPr marL="900113" indent="-900113">
              <a:buNone/>
            </a:pPr>
            <a:endParaRPr lang="en-US" dirty="0"/>
          </a:p>
          <a:p>
            <a:pPr marL="900113" indent="-900113">
              <a:buNone/>
            </a:pPr>
            <a:r>
              <a:rPr lang="en-US" dirty="0"/>
              <a:t>In small buffers:</a:t>
            </a:r>
          </a:p>
          <a:p>
            <a:pPr marL="900113" indent="-544513">
              <a:buFont typeface="+mj-lt"/>
              <a:buAutoNum type="arabicPeriod" startAt="3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Does its better reward translate into a better FCT tail?</a:t>
            </a:r>
          </a:p>
          <a:p>
            <a:pPr marL="900113" indent="-544513">
              <a:buFont typeface="+mj-lt"/>
              <a:buAutoNum type="arabicPeriod" startAt="3"/>
            </a:pPr>
            <a:r>
              <a:rPr lang="en-US" dirty="0"/>
              <a:t>Can it generalize to a multi-router topology?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23ADF-1BBF-7D47-5985-DB9D3D3A53D2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Chevron 40">
            <a:extLst>
              <a:ext uri="{FF2B5EF4-FFF2-40B4-BE49-F238E27FC236}">
                <a16:creationId xmlns:a16="http://schemas.microsoft.com/office/drawing/2014/main" id="{996C452E-DBC3-FEC0-5EA7-F8E752DE9CBD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CF75A488-CFFE-3FF1-B0EE-E2687CE302D3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B53A05C2-DDF8-1A96-8E09-972409320F8E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691B4CE9-4097-826A-C7DD-F1F5671905CF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89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1FC4-341C-FF68-1F3A-93C0F77B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 topology</a:t>
            </a:r>
            <a:endParaRPr lang="en-IL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87F0CEA-196A-3D3E-57C9-C91A5AC67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66" y="1476997"/>
            <a:ext cx="6893467" cy="299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0F3D9-AC80-623C-99B2-4E9D2B423B5F}"/>
              </a:ext>
            </a:extLst>
          </p:cNvPr>
          <p:cNvSpPr txBox="1"/>
          <p:nvPr/>
        </p:nvSpPr>
        <p:spPr>
          <a:xfrm>
            <a:off x="621101" y="4368102"/>
            <a:ext cx="8688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 1: 150 TCP flows + 50 Mbps UDP</a:t>
            </a:r>
          </a:p>
          <a:p>
            <a:r>
              <a:rPr lang="en-US" dirty="0"/>
              <a:t>Path 2: 100 TCP flows + 50 Mbps UDP</a:t>
            </a:r>
          </a:p>
          <a:p>
            <a:r>
              <a:rPr lang="en-US" dirty="0"/>
              <a:t>Path 3: 100 TCP flows + 50 Mbps UDP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Congestion is formed in both routers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QueuePilot uses the single-router policy</a:t>
            </a:r>
            <a:endParaRPr lang="en-IL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36191-A53D-08E5-B0E7-4044D57FE548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Chevron 40">
            <a:extLst>
              <a:ext uri="{FF2B5EF4-FFF2-40B4-BE49-F238E27FC236}">
                <a16:creationId xmlns:a16="http://schemas.microsoft.com/office/drawing/2014/main" id="{8DFAB44D-ED16-A68B-06EA-0C39F137E14D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BA3B465A-29BB-5C8F-C430-D42A35513FCC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A41FEA91-FCD7-A3E9-DA31-344F5B1FA7C5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DD122998-C8C3-ED5E-7E70-F64736A53DCE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1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9BA00-51CF-49AE-8FD1-267DA6EF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of 2 routers</a:t>
            </a:r>
            <a:endParaRPr lang="en-IL" dirty="0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7A44D543-6159-1FA7-53B2-B1D30F9C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6" y="1300771"/>
            <a:ext cx="8556334" cy="4753519"/>
          </a:xfr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095733C-4566-DF37-5DF4-313D144A1DE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624236" y="4661034"/>
              <a:ext cx="3567764" cy="1725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5781">
                      <a:extLst>
                        <a:ext uri="{9D8B030D-6E8A-4147-A177-3AD203B41FA5}">
                          <a16:colId xmlns:a16="http://schemas.microsoft.com/office/drawing/2014/main" val="2651912404"/>
                        </a:ext>
                      </a:extLst>
                    </a:gridCol>
                    <a:gridCol w="995680">
                      <a:extLst>
                        <a:ext uri="{9D8B030D-6E8A-4147-A177-3AD203B41FA5}">
                          <a16:colId xmlns:a16="http://schemas.microsoft.com/office/drawing/2014/main" val="2832368654"/>
                        </a:ext>
                      </a:extLst>
                    </a:gridCol>
                    <a:gridCol w="1436303">
                      <a:extLst>
                        <a:ext uri="{9D8B030D-6E8A-4147-A177-3AD203B41FA5}">
                          <a16:colId xmlns:a16="http://schemas.microsoft.com/office/drawing/2014/main" val="2236453959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Drop rate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Avg. norm.</a:t>
                          </a:r>
                        </a:p>
                        <a:p>
                          <a:pPr algn="ctr"/>
                          <a:r>
                            <a:rPr lang="en-US" sz="1100" dirty="0"/>
                            <a:t>queue length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1403004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r>
                            <a:rPr lang="en-US" sz="1100" dirty="0" err="1"/>
                            <a:t>QueuePilot</a:t>
                          </a:r>
                          <a:r>
                            <a:rPr lang="en-US" sz="1100" dirty="0"/>
                            <a:t> R1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7.1×</m:t>
                                </m:r>
                                <m:sSup>
                                  <m:s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0.117</m:t>
                                </m:r>
                              </m:oMath>
                            </m:oMathPara>
                          </a14:m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0465144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ARED R1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8.78×</m:t>
                                </m:r>
                                <m:sSup>
                                  <m:s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0.085</m:t>
                                </m:r>
                              </m:oMath>
                            </m:oMathPara>
                          </a14:m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78042994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6756915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err="1"/>
                            <a:t>QueuePilot</a:t>
                          </a:r>
                          <a:r>
                            <a:rPr lang="en-US" sz="1100" dirty="0"/>
                            <a:t> R2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1.35×</m:t>
                                </m:r>
                                <m:sSup>
                                  <m:s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238507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ARED R2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5.1×</m:t>
                                </m:r>
                                <m:sSup>
                                  <m:sSup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0.09</m:t>
                                </m:r>
                              </m:oMath>
                            </m:oMathPara>
                          </a14:m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44607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095733C-4566-DF37-5DF4-313D144A1DE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03708737"/>
                  </p:ext>
                </p:extLst>
              </p:nvPr>
            </p:nvGraphicFramePr>
            <p:xfrm>
              <a:off x="8624236" y="4661034"/>
              <a:ext cx="3567764" cy="1725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5781">
                      <a:extLst>
                        <a:ext uri="{9D8B030D-6E8A-4147-A177-3AD203B41FA5}">
                          <a16:colId xmlns:a16="http://schemas.microsoft.com/office/drawing/2014/main" val="2651912404"/>
                        </a:ext>
                      </a:extLst>
                    </a:gridCol>
                    <a:gridCol w="995680">
                      <a:extLst>
                        <a:ext uri="{9D8B030D-6E8A-4147-A177-3AD203B41FA5}">
                          <a16:colId xmlns:a16="http://schemas.microsoft.com/office/drawing/2014/main" val="2832368654"/>
                        </a:ext>
                      </a:extLst>
                    </a:gridCol>
                    <a:gridCol w="1436303">
                      <a:extLst>
                        <a:ext uri="{9D8B030D-6E8A-4147-A177-3AD203B41FA5}">
                          <a16:colId xmlns:a16="http://schemas.microsoft.com/office/drawing/2014/main" val="2236453959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Drop rate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Avg. norm.</a:t>
                          </a:r>
                        </a:p>
                        <a:p>
                          <a:pPr algn="ctr"/>
                          <a:r>
                            <a:rPr lang="en-US" sz="1100" dirty="0"/>
                            <a:t>queue length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140300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US" sz="1100" dirty="0" err="1"/>
                            <a:t>QueuePilot</a:t>
                          </a:r>
                          <a:r>
                            <a:rPr lang="en-US" sz="1100" dirty="0"/>
                            <a:t> R1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4724" t="-162791" r="-144785" b="-4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8305" t="-162791" b="-4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465144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ARED R1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4724" t="-269048" r="-144785" b="-3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8305" t="-269048" b="-3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804299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b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6756915"/>
                      </a:ext>
                    </a:extLst>
                  </a:tr>
                  <a:tr h="2609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err="1"/>
                            <a:t>QueuePilot</a:t>
                          </a:r>
                          <a:r>
                            <a:rPr lang="en-US" sz="1100" dirty="0"/>
                            <a:t> R2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4724" t="-460465" r="-144785" b="-1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8305" t="-460465" b="-1139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3850702"/>
                      </a:ext>
                    </a:extLst>
                  </a:tr>
                  <a:tr h="2609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ARED R2</a:t>
                          </a:r>
                          <a:endParaRPr lang="en-IL" sz="11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4724" t="-560465" r="-144785" b="-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8305" t="-560465" b="-139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4607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9CE3064-3B9B-4952-0196-B0EC429A967F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2EC07BE6-D99F-ECFC-E93C-AA9B31B66D86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7E11F697-A432-3F93-0226-902B7789AB3D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5E918FCC-A3AD-1C48-E28C-25DB0B0B5632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Chevron 40">
            <a:extLst>
              <a:ext uri="{FF2B5EF4-FFF2-40B4-BE49-F238E27FC236}">
                <a16:creationId xmlns:a16="http://schemas.microsoft.com/office/drawing/2014/main" id="{13564D3A-2D93-FF64-E49D-8CB3012C1DEC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43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C457-CD2F-8C5D-31F1-6E90C125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8DCFC-E106-7AC0-A346-30D3B52DB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Small buffers are good for vendors and users</a:t>
            </a:r>
          </a:p>
          <a:p>
            <a:r>
              <a:rPr lang="en-US" dirty="0"/>
              <a:t>QueuePilot achieves a high performance with small buffers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learned AQMs look promising for using small buffers in routers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50869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1E4F18-8814-3EEB-F0D1-5006A694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672A-F700-4BA3-9BA6-A524396C2914}" type="slidenum">
              <a:rPr lang="en-IL" smtClean="0"/>
              <a:pPr/>
              <a:t>28</a:t>
            </a:fld>
            <a:endParaRPr lang="en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28BED-0C7E-DDBA-15DC-1F59F6A7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3177"/>
            <a:ext cx="12192000" cy="26484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0466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C847-4C4A-4356-768E-230DCEE4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Buffers in backbone routers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D55AE-B185-5E03-6F13-83B86CA53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600201"/>
                <a:ext cx="109728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CC3F00"/>
                    </a:solidFill>
                    <a:latin typeface="+mj-lt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C3F00"/>
                    </a:solidFill>
                    <a:latin typeface="NimbusRomNo9L-Regu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𝐺𝑏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b="0" i="1" dirty="0">
                    <a:solidFill>
                      <a:srgbClr val="CC3F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b="0" i="1" dirty="0">
                  <a:solidFill>
                    <a:srgbClr val="CC3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rgbClr val="CC3F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𝑅𝑇𝑇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𝑚𝑠</m:t>
                    </m:r>
                    <m:r>
                      <a:rPr lang="en-US" sz="2400" b="0" i="0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solidFill>
                    <a:srgbClr val="CC3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rgbClr val="CC3F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b="0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rgbClr val="CC3F00"/>
                    </a:solidFill>
                    <a:latin typeface="NimbusRomNo9L-Regu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latin typeface="NimbusRomNo9L-Regu"/>
                </a:endParaRPr>
              </a:p>
              <a:p>
                <a:pPr marL="0" indent="0">
                  <a:buNone/>
                </a:pPr>
                <a:endParaRPr lang="en-US" dirty="0">
                  <a:latin typeface="NimbusRomNo9L-Regu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D55AE-B185-5E03-6F13-83B86CA53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1"/>
                <a:ext cx="10972800" cy="4525963"/>
              </a:xfrm>
              <a:prstGeom prst="rect">
                <a:avLst/>
              </a:prstGeom>
              <a:blipFill>
                <a:blip r:embed="rId4"/>
                <a:stretch>
                  <a:fillRect l="-1111" t="-24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DD621B-4033-EA58-AE9C-86B24D4ECA72}"/>
                  </a:ext>
                </a:extLst>
              </p:cNvPr>
              <p:cNvSpPr txBox="1"/>
              <p:nvPr/>
            </p:nvSpPr>
            <p:spPr>
              <a:xfrm>
                <a:off x="724717" y="3688316"/>
                <a:ext cx="3138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𝑅𝑇𝑇</m:t>
                      </m:r>
                    </m:oMath>
                  </m:oMathPara>
                </a14:m>
                <a:endParaRPr lang="en-IL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DD621B-4033-EA58-AE9C-86B24D4EC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17" y="3688316"/>
                <a:ext cx="313835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7AFA99-A214-447F-77B0-A9716E93F77A}"/>
                  </a:ext>
                </a:extLst>
              </p:cNvPr>
              <p:cNvSpPr txBox="1"/>
              <p:nvPr/>
            </p:nvSpPr>
            <p:spPr>
              <a:xfrm>
                <a:off x="724717" y="4783640"/>
                <a:ext cx="4302578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𝑅𝑇𝑇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4400" dirty="0"/>
                  <a:t> </a:t>
                </a:r>
                <a:endParaRPr lang="en-IL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7AFA99-A214-447F-77B0-A9716E93F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17" y="4783640"/>
                <a:ext cx="4302578" cy="8331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A34ABCF-56FE-00BC-3F45-15EABEF8B781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Chevron 40">
            <a:extLst>
              <a:ext uri="{FF2B5EF4-FFF2-40B4-BE49-F238E27FC236}">
                <a16:creationId xmlns:a16="http://schemas.microsoft.com/office/drawing/2014/main" id="{E8A0AE4D-F023-F876-88BB-1A007A35D0F0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Chevron 40">
            <a:extLst>
              <a:ext uri="{FF2B5EF4-FFF2-40B4-BE49-F238E27FC236}">
                <a16:creationId xmlns:a16="http://schemas.microsoft.com/office/drawing/2014/main" id="{7E1DF8F0-E297-964A-8172-A224FD9EC015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Chevron 40">
            <a:extLst>
              <a:ext uri="{FF2B5EF4-FFF2-40B4-BE49-F238E27FC236}">
                <a16:creationId xmlns:a16="http://schemas.microsoft.com/office/drawing/2014/main" id="{4ECDD474-F539-0AF1-0C24-F60B811B6A83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Chevron 40">
            <a:extLst>
              <a:ext uri="{FF2B5EF4-FFF2-40B4-BE49-F238E27FC236}">
                <a16:creationId xmlns:a16="http://schemas.microsoft.com/office/drawing/2014/main" id="{76BD2C34-315E-074C-9C23-A38A4C747D24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89476B-A086-EB6A-537F-14FDAC2A952D}"/>
                  </a:ext>
                </a:extLst>
              </p:cNvPr>
              <p:cNvSpPr txBox="1"/>
              <p:nvPr/>
            </p:nvSpPr>
            <p:spPr>
              <a:xfrm>
                <a:off x="5294964" y="3726668"/>
                <a:ext cx="18783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C3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4400" b="0" i="1" smtClean="0">
                          <a:solidFill>
                            <a:srgbClr val="CC3F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b="0" i="1" smtClean="0">
                          <a:solidFill>
                            <a:srgbClr val="CC3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CC3F00"/>
                          </a:solidFill>
                          <a:latin typeface="Cambria Math" panose="02040503050406030204" pitchFamily="18" charset="0"/>
                        </a:rPr>
                        <m:t>𝐺𝐵</m:t>
                      </m:r>
                    </m:oMath>
                  </m:oMathPara>
                </a14:m>
                <a:endParaRPr lang="en-IL" sz="4400" dirty="0">
                  <a:solidFill>
                    <a:srgbClr val="CC3F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89476B-A086-EB6A-537F-14FDAC2A9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964" y="3726668"/>
                <a:ext cx="187833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6E7C59-7060-6509-DD22-61B45C6FD81A}"/>
                  </a:ext>
                </a:extLst>
              </p:cNvPr>
              <p:cNvSpPr txBox="1"/>
              <p:nvPr/>
            </p:nvSpPr>
            <p:spPr>
              <a:xfrm>
                <a:off x="5294964" y="4818275"/>
                <a:ext cx="18783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C3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4400" b="0" i="1" smtClean="0">
                          <a:solidFill>
                            <a:srgbClr val="CC3F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4400" b="0" i="1" smtClean="0">
                          <a:solidFill>
                            <a:srgbClr val="CC3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CC3F00"/>
                          </a:solidFill>
                          <a:latin typeface="Cambria Math" panose="02040503050406030204" pitchFamily="18" charset="0"/>
                        </a:rPr>
                        <m:t>𝑀𝐵</m:t>
                      </m:r>
                    </m:oMath>
                  </m:oMathPara>
                </a14:m>
                <a:endParaRPr lang="en-IL" sz="4400" dirty="0">
                  <a:solidFill>
                    <a:srgbClr val="CC3F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6E7C59-7060-6509-DD22-61B45C6FD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964" y="4818275"/>
                <a:ext cx="187833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8341E-D772-3D65-14A7-E6C91E71013F}"/>
                  </a:ext>
                </a:extLst>
              </p:cNvPr>
              <p:cNvSpPr txBox="1"/>
              <p:nvPr/>
            </p:nvSpPr>
            <p:spPr>
              <a:xfrm>
                <a:off x="7872547" y="4996189"/>
                <a:ext cx="38436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𝟑𝟎𝟎</m:t>
                    </m:r>
                    <m:r>
                      <a:rPr lang="en-US" sz="2800" b="1" i="1" smtClean="0">
                        <a:solidFill>
                          <a:srgbClr val="CC3F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CC3F00"/>
                    </a:solidFill>
                  </a:rPr>
                  <a:t>  reduction!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8341E-D772-3D65-14A7-E6C91E710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547" y="4996189"/>
                <a:ext cx="3843688" cy="523220"/>
              </a:xfrm>
              <a:prstGeom prst="rect">
                <a:avLst/>
              </a:prstGeom>
              <a:blipFill>
                <a:blip r:embed="rId9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BFBE3BA7-2ACB-FF47-5E17-7FF261D4C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481333"/>
            <a:ext cx="5539477" cy="18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32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383B-8C38-8CDE-9234-FE40E5A9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buffers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C964-7019-2A28-B7A6-0C2D00F0D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Good for vendors – on-chip memory</a:t>
            </a:r>
          </a:p>
          <a:p>
            <a:pPr marL="0" indent="0">
              <a:buNone/>
            </a:pPr>
            <a:r>
              <a:rPr lang="en-US" dirty="0"/>
              <a:t>	Cheaper</a:t>
            </a:r>
          </a:p>
          <a:p>
            <a:pPr marL="0" indent="0">
              <a:buNone/>
            </a:pPr>
            <a:r>
              <a:rPr lang="en-US" dirty="0"/>
              <a:t>	Faster</a:t>
            </a:r>
          </a:p>
          <a:p>
            <a:pPr marL="0" indent="0">
              <a:buNone/>
            </a:pPr>
            <a:r>
              <a:rPr lang="en-US" dirty="0"/>
              <a:t>	Less power consumption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for users</a:t>
            </a:r>
          </a:p>
          <a:p>
            <a:pPr marL="0" indent="0">
              <a:buNone/>
            </a:pPr>
            <a:r>
              <a:rPr lang="en-US" dirty="0"/>
              <a:t>	Less delay</a:t>
            </a:r>
          </a:p>
          <a:p>
            <a:pPr marL="0" indent="0">
              <a:buNone/>
            </a:pPr>
            <a:r>
              <a:rPr lang="en-US" dirty="0"/>
              <a:t>        		  experiment</a:t>
            </a:r>
            <a:r>
              <a:rPr lang="en-US" baseline="30000" dirty="0"/>
              <a:t>1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DDE9A3-00BA-E8C9-456A-D34EA5E6B4D8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Chevron 40">
            <a:extLst>
              <a:ext uri="{FF2B5EF4-FFF2-40B4-BE49-F238E27FC236}">
                <a16:creationId xmlns:a16="http://schemas.microsoft.com/office/drawing/2014/main" id="{1569FBB1-80E4-48D6-177A-3CFB6113BF50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Chevron 40">
            <a:extLst>
              <a:ext uri="{FF2B5EF4-FFF2-40B4-BE49-F238E27FC236}">
                <a16:creationId xmlns:a16="http://schemas.microsoft.com/office/drawing/2014/main" id="{7B7E0A03-F68C-9052-9F05-7A3480931227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Chevron 40">
            <a:extLst>
              <a:ext uri="{FF2B5EF4-FFF2-40B4-BE49-F238E27FC236}">
                <a16:creationId xmlns:a16="http://schemas.microsoft.com/office/drawing/2014/main" id="{6C61E6ED-3CB4-8632-5A12-055752C804EE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Chevron 40">
            <a:extLst>
              <a:ext uri="{FF2B5EF4-FFF2-40B4-BE49-F238E27FC236}">
                <a16:creationId xmlns:a16="http://schemas.microsoft.com/office/drawing/2014/main" id="{B1CE4ABF-BC6C-121F-027E-F7BE10D6FB7F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C3474B-2413-E925-8004-1F2156B1C67B}"/>
              </a:ext>
            </a:extLst>
          </p:cNvPr>
          <p:cNvSpPr/>
          <p:nvPr/>
        </p:nvSpPr>
        <p:spPr>
          <a:xfrm>
            <a:off x="8656465" y="1596037"/>
            <a:ext cx="1348772" cy="8724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/>
              <a:t>Chip</a:t>
            </a:r>
            <a:endParaRPr lang="en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CA6C0E-7B56-4761-857E-C3EAD7B70450}"/>
              </a:ext>
            </a:extLst>
          </p:cNvPr>
          <p:cNvSpPr/>
          <p:nvPr/>
        </p:nvSpPr>
        <p:spPr>
          <a:xfrm>
            <a:off x="8237619" y="3001844"/>
            <a:ext cx="2156846" cy="861338"/>
          </a:xfrm>
          <a:prstGeom prst="rect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  <a:endParaRPr lang="en-IL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F10881-DF3A-BEB9-CA9A-2DBF6F0657E4}"/>
              </a:ext>
            </a:extLst>
          </p:cNvPr>
          <p:cNvCxnSpPr>
            <a:cxnSpLocks/>
          </p:cNvCxnSpPr>
          <p:nvPr/>
        </p:nvCxnSpPr>
        <p:spPr>
          <a:xfrm>
            <a:off x="9058940" y="2468460"/>
            <a:ext cx="0" cy="53338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2521BB-6EAF-492C-1D63-8D30EE86E64B}"/>
              </a:ext>
            </a:extLst>
          </p:cNvPr>
          <p:cNvCxnSpPr>
            <a:cxnSpLocks/>
          </p:cNvCxnSpPr>
          <p:nvPr/>
        </p:nvCxnSpPr>
        <p:spPr>
          <a:xfrm flipV="1">
            <a:off x="9622464" y="2468460"/>
            <a:ext cx="0" cy="53293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337F222-23DE-AB81-6B78-B1F2CE446320}"/>
              </a:ext>
            </a:extLst>
          </p:cNvPr>
          <p:cNvSpPr/>
          <p:nvPr/>
        </p:nvSpPr>
        <p:spPr>
          <a:xfrm>
            <a:off x="7442581" y="1866897"/>
            <a:ext cx="1212112" cy="384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traffic</a:t>
            </a:r>
            <a:endParaRPr lang="en-IL" sz="160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B03A8AE-7B8F-EA27-5867-0B56C009FEA0}"/>
              </a:ext>
            </a:extLst>
          </p:cNvPr>
          <p:cNvSpPr/>
          <p:nvPr/>
        </p:nvSpPr>
        <p:spPr>
          <a:xfrm>
            <a:off x="10008781" y="1868445"/>
            <a:ext cx="1212112" cy="384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traffic</a:t>
            </a:r>
            <a:endParaRPr lang="en-IL" sz="1600" dirty="0"/>
          </a:p>
        </p:txBody>
      </p:sp>
      <p:sp>
        <p:nvSpPr>
          <p:cNvPr id="4" name="Rectangle 163">
            <a:extLst>
              <a:ext uri="{FF2B5EF4-FFF2-40B4-BE49-F238E27FC236}">
                <a16:creationId xmlns:a16="http://schemas.microsoft.com/office/drawing/2014/main" id="{C2CDF203-3D06-561D-9CBD-1EB9A2C0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479" y="1887332"/>
            <a:ext cx="192087" cy="333374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63">
            <a:extLst>
              <a:ext uri="{FF2B5EF4-FFF2-40B4-BE49-F238E27FC236}">
                <a16:creationId xmlns:a16="http://schemas.microsoft.com/office/drawing/2014/main" id="{21B8607C-6181-443D-A203-001A73898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403" y="1880189"/>
            <a:ext cx="192087" cy="333374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63">
            <a:extLst>
              <a:ext uri="{FF2B5EF4-FFF2-40B4-BE49-F238E27FC236}">
                <a16:creationId xmlns:a16="http://schemas.microsoft.com/office/drawing/2014/main" id="{00EA6357-8846-DD15-5EA0-B97CEA08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954" y="1882568"/>
            <a:ext cx="192087" cy="333374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63">
            <a:extLst>
              <a:ext uri="{FF2B5EF4-FFF2-40B4-BE49-F238E27FC236}">
                <a16:creationId xmlns:a16="http://schemas.microsoft.com/office/drawing/2014/main" id="{4BD9E517-3E43-C1E8-FB4D-99C5A71E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249" y="3052997"/>
            <a:ext cx="192087" cy="333374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 descr="About Netflix - Newsroom">
            <a:extLst>
              <a:ext uri="{FF2B5EF4-FFF2-40B4-BE49-F238E27FC236}">
                <a16:creationId xmlns:a16="http://schemas.microsoft.com/office/drawing/2014/main" id="{0BA4187F-AF10-BFF8-6F39-8D713F62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62" y="5144501"/>
            <a:ext cx="1243262" cy="5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A90512-F331-0EFA-E2D2-7FC2ED0684CD}"/>
              </a:ext>
            </a:extLst>
          </p:cNvPr>
          <p:cNvSpPr txBox="1"/>
          <p:nvPr/>
        </p:nvSpPr>
        <p:spPr>
          <a:xfrm>
            <a:off x="5024389" y="4648836"/>
            <a:ext cx="655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dirty="0"/>
              <a:t>“</a:t>
            </a:r>
            <a:r>
              <a:rPr lang="en-US" i="1" dirty="0"/>
              <a:t>Once the buffer size becomes too large …, we see an increase in the number of </a:t>
            </a:r>
            <a:r>
              <a:rPr lang="en-US" i="1" dirty="0" err="1">
                <a:solidFill>
                  <a:srgbClr val="FF0000"/>
                </a:solidFill>
              </a:rPr>
              <a:t>rebuffers</a:t>
            </a:r>
            <a:r>
              <a:rPr lang="en-US" i="1" dirty="0"/>
              <a:t>, increases in the amount of </a:t>
            </a:r>
            <a:r>
              <a:rPr lang="en-US" i="1" dirty="0">
                <a:solidFill>
                  <a:srgbClr val="FF0000"/>
                </a:solidFill>
              </a:rPr>
              <a:t>low quality video</a:t>
            </a:r>
            <a:r>
              <a:rPr lang="en-US" i="1" dirty="0"/>
              <a:t> streamed, and an increase in the time it takes to</a:t>
            </a:r>
            <a:r>
              <a:rPr lang="en-US" i="1" dirty="0">
                <a:solidFill>
                  <a:srgbClr val="FF0000"/>
                </a:solidFill>
              </a:rPr>
              <a:t> start a video</a:t>
            </a:r>
            <a:r>
              <a:rPr lang="en-US" i="1" dirty="0"/>
              <a:t>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5E6A91-70E7-0B0E-8793-9548C6EB8262}"/>
              </a:ext>
            </a:extLst>
          </p:cNvPr>
          <p:cNvSpPr txBox="1"/>
          <p:nvPr/>
        </p:nvSpPr>
        <p:spPr>
          <a:xfrm>
            <a:off x="0" y="5934670"/>
            <a:ext cx="114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aseline="30000" dirty="0">
                <a:latin typeface="NimbusRomNo9L-Regu"/>
              </a:rPr>
              <a:t>1 </a:t>
            </a:r>
            <a:r>
              <a:rPr lang="en-US" sz="1600" dirty="0">
                <a:latin typeface="NimbusRomNo9L-Regu"/>
              </a:rPr>
              <a:t>B. Spang, B. Walsh, T.-Y. Huang, T. </a:t>
            </a:r>
            <a:r>
              <a:rPr lang="en-US" sz="1600" dirty="0" err="1">
                <a:latin typeface="NimbusRomNo9L-Regu"/>
              </a:rPr>
              <a:t>Rusnock</a:t>
            </a:r>
            <a:r>
              <a:rPr lang="en-US" sz="1600" dirty="0">
                <a:latin typeface="NimbusRomNo9L-Regu"/>
              </a:rPr>
              <a:t>, J. Lawrence, and N. McKeown, “Buffer sizing and video </a:t>
            </a:r>
            <a:r>
              <a:rPr lang="en-US" sz="1600" dirty="0" err="1">
                <a:latin typeface="NimbusRomNo9L-Regu"/>
              </a:rPr>
              <a:t>QoE</a:t>
            </a:r>
            <a:r>
              <a:rPr lang="en-US" sz="1600" dirty="0">
                <a:latin typeface="NimbusRomNo9L-Regu"/>
              </a:rPr>
              <a:t> measurements at Netflix,” Workshop on Buffer Sizing,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3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12162 -0.0011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02135 -0.00023 C 0.02161 0.05672 0.02161 0.11389 0.02187 0.17153 L 0.03906 0.17084 " pathEditMode="relative" rAng="0" ptsTypes="AA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3151 -0.00069 L 0.0323 -0.17152 L 0.05717 -0.17152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10287 0.0011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DB15-AC13-A3AE-C91E-5B2670AD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linecards</a:t>
            </a:r>
            <a:r>
              <a:rPr lang="en-US" dirty="0"/>
              <a:t> for backbone routers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E56EF-6FB1-7BBA-5E1B-F30117870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Vendors still follow a reduced version of BDP rule-of-thumb</a:t>
            </a:r>
            <a:endParaRPr lang="en-IL" dirty="0"/>
          </a:p>
          <a:p>
            <a:pPr marL="0" indent="0">
              <a:buNone/>
            </a:pPr>
            <a:r>
              <a:rPr lang="en-US" dirty="0"/>
              <a:t>Example: Cisco’s Q100-based </a:t>
            </a:r>
            <a:r>
              <a:rPr lang="en-US" dirty="0" err="1"/>
              <a:t>linecards</a:t>
            </a:r>
            <a:r>
              <a:rPr lang="en-US" dirty="0"/>
              <a:t>: 17ms buffer (32GB)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8E6D02-075F-C79F-5384-A28B87B1A7BB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Chevron 40">
            <a:extLst>
              <a:ext uri="{FF2B5EF4-FFF2-40B4-BE49-F238E27FC236}">
                <a16:creationId xmlns:a16="http://schemas.microsoft.com/office/drawing/2014/main" id="{64476668-5DBE-DB79-FFCE-6A29101BBC00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Chevron 40">
            <a:extLst>
              <a:ext uri="{FF2B5EF4-FFF2-40B4-BE49-F238E27FC236}">
                <a16:creationId xmlns:a16="http://schemas.microsoft.com/office/drawing/2014/main" id="{A2CF1037-065A-3957-4320-75405E2602D2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Chevron 40">
            <a:extLst>
              <a:ext uri="{FF2B5EF4-FFF2-40B4-BE49-F238E27FC236}">
                <a16:creationId xmlns:a16="http://schemas.microsoft.com/office/drawing/2014/main" id="{1A73703B-2333-DD6A-156B-0D0407F193E1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Chevron 40">
            <a:extLst>
              <a:ext uri="{FF2B5EF4-FFF2-40B4-BE49-F238E27FC236}">
                <a16:creationId xmlns:a16="http://schemas.microsoft.com/office/drawing/2014/main" id="{596E0A4A-1442-0B00-9EB8-80CAAAB26015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isco 8000 Series Routers">
            <a:extLst>
              <a:ext uri="{FF2B5EF4-FFF2-40B4-BE49-F238E27FC236}">
                <a16:creationId xmlns:a16="http://schemas.microsoft.com/office/drawing/2014/main" id="{62098934-9470-8FCB-9821-3299FB70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79" y="2763839"/>
            <a:ext cx="59817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EE22B15-C939-A880-D1EC-FF55A4D2C255}"/>
              </a:ext>
            </a:extLst>
          </p:cNvPr>
          <p:cNvSpPr/>
          <p:nvPr/>
        </p:nvSpPr>
        <p:spPr>
          <a:xfrm>
            <a:off x="9093097" y="2096352"/>
            <a:ext cx="1387334" cy="536316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3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383B-8C38-8CDE-9234-FE40E5A9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Small-buffer problems with existing AQM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C964-7019-2A28-B7A6-0C2D00F0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6" y="1282567"/>
            <a:ext cx="10972800" cy="416172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Droptail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Small buffers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/>
              <a:t>high drop rate </a:t>
            </a:r>
            <a:br>
              <a:rPr lang="en-US" dirty="0"/>
            </a:b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/>
              <a:t>service-level agreement (SLA) violation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RED</a:t>
            </a:r>
            <a:r>
              <a:rPr lang="en-US" baseline="30000" dirty="0"/>
              <a:t>1</a:t>
            </a:r>
            <a:r>
              <a:rPr lang="en-US" dirty="0"/>
              <a:t> with ECN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Sensitive to its parameters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ARED</a:t>
            </a:r>
            <a:r>
              <a:rPr lang="en-US" baseline="30000" dirty="0"/>
              <a:t>2</a:t>
            </a:r>
            <a:r>
              <a:rPr lang="en-US" dirty="0"/>
              <a:t>, CoDel</a:t>
            </a:r>
            <a:r>
              <a:rPr lang="en-US" baseline="30000" dirty="0"/>
              <a:t>3</a:t>
            </a:r>
            <a:r>
              <a:rPr lang="en-US" dirty="0"/>
              <a:t> and PIE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Adaptive or “No knobs” algorithms, but their default parameters do not deliver best results</a:t>
            </a:r>
            <a:r>
              <a:rPr lang="en-US" baseline="30000" dirty="0"/>
              <a:t>5,6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98243-8387-B369-47F7-4CF75043382C}"/>
              </a:ext>
            </a:extLst>
          </p:cNvPr>
          <p:cNvSpPr txBox="1"/>
          <p:nvPr/>
        </p:nvSpPr>
        <p:spPr>
          <a:xfrm>
            <a:off x="95250" y="5233839"/>
            <a:ext cx="120967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NimbusRomNo9L-Regu"/>
              </a:rPr>
              <a:t>1 </a:t>
            </a:r>
            <a:r>
              <a:rPr lang="en-US" sz="1400" dirty="0">
                <a:latin typeface="NimbusRomNo9L-Regu"/>
              </a:rPr>
              <a:t>S. Floyd and V. Jacobson, “Random early detection gateways for congestion avoidance,” IEEE/ACM </a:t>
            </a:r>
            <a:r>
              <a:rPr lang="en-US" sz="1400" dirty="0" err="1">
                <a:latin typeface="NimbusRomNo9L-Regu"/>
              </a:rPr>
              <a:t>ToN</a:t>
            </a:r>
            <a:r>
              <a:rPr lang="en-US" sz="1400" dirty="0">
                <a:latin typeface="NimbusRomNo9L-Regu"/>
              </a:rPr>
              <a:t>, 1993</a:t>
            </a:r>
          </a:p>
          <a:p>
            <a:pPr marL="0" indent="0">
              <a:buNone/>
            </a:pPr>
            <a:r>
              <a:rPr lang="en-US" sz="1400" baseline="30000" dirty="0">
                <a:latin typeface="NimbusRomNo9L-Regu"/>
              </a:rPr>
              <a:t>2 </a:t>
            </a:r>
            <a:r>
              <a:rPr lang="en-US" sz="1400" dirty="0">
                <a:latin typeface="NimbusRomNo9L-Regu"/>
              </a:rPr>
              <a:t>S. Floyd, R. </a:t>
            </a:r>
            <a:r>
              <a:rPr lang="en-US" sz="1400" dirty="0" err="1">
                <a:latin typeface="NimbusRomNo9L-Regu"/>
              </a:rPr>
              <a:t>Gummadi</a:t>
            </a:r>
            <a:r>
              <a:rPr lang="en-US" sz="1400" dirty="0">
                <a:latin typeface="NimbusRomNo9L-Regu"/>
              </a:rPr>
              <a:t>, S. </a:t>
            </a:r>
            <a:r>
              <a:rPr lang="en-US" sz="1400" dirty="0" err="1">
                <a:latin typeface="NimbusRomNo9L-Regu"/>
              </a:rPr>
              <a:t>Shenker</a:t>
            </a:r>
            <a:r>
              <a:rPr lang="en-US" sz="1400" dirty="0">
                <a:latin typeface="NimbusRomNo9L-Regu"/>
              </a:rPr>
              <a:t> et al., “Adaptive RED: An algorithm for increasing the robustness of RED’s active queue management,” ICSI tech. report, 2001</a:t>
            </a:r>
          </a:p>
          <a:p>
            <a:pPr marL="0" indent="0">
              <a:buNone/>
            </a:pPr>
            <a:r>
              <a:rPr lang="en-US" sz="1400" baseline="30000" dirty="0">
                <a:latin typeface="NimbusRomNo9L-Regu"/>
              </a:rPr>
              <a:t>3 </a:t>
            </a:r>
            <a:r>
              <a:rPr lang="en-US" sz="1400" dirty="0">
                <a:latin typeface="NimbusRomNo9L-Regu"/>
              </a:rPr>
              <a:t>K. Nichols and V. Jacobson, “Controlling queue delay,” Communications of the ACM, 2012 </a:t>
            </a:r>
          </a:p>
          <a:p>
            <a:pPr marL="0" indent="0">
              <a:buNone/>
            </a:pPr>
            <a:r>
              <a:rPr lang="en-US" sz="1400" baseline="30000" dirty="0">
                <a:latin typeface="NimbusRomNo9L-Regu"/>
              </a:rPr>
              <a:t>4 </a:t>
            </a:r>
            <a:r>
              <a:rPr lang="en-US" sz="1400" dirty="0">
                <a:latin typeface="NimbusRomNo9L-Regu"/>
              </a:rPr>
              <a:t>R. Pan et al., “PIE: A lightweight control scheme to address the </a:t>
            </a:r>
            <a:r>
              <a:rPr lang="en-US" sz="1400" dirty="0" err="1">
                <a:latin typeface="NimbusRomNo9L-Regu"/>
              </a:rPr>
              <a:t>bufferbloat</a:t>
            </a:r>
            <a:r>
              <a:rPr lang="en-US" sz="1400" dirty="0">
                <a:latin typeface="NimbusRomNo9L-Regu"/>
              </a:rPr>
              <a:t> problem,” IEEE HPSR, 2013</a:t>
            </a:r>
          </a:p>
          <a:p>
            <a:r>
              <a:rPr lang="en-US" sz="1400" baseline="30000" dirty="0">
                <a:latin typeface="NimbusRomNo9L-Regu"/>
              </a:rPr>
              <a:t>5 </a:t>
            </a:r>
            <a:r>
              <a:rPr lang="en-US" sz="1400" dirty="0">
                <a:latin typeface="NimbusRomNo9L-Regu"/>
              </a:rPr>
              <a:t>N. Kuhn, E. </a:t>
            </a:r>
            <a:r>
              <a:rPr lang="en-US" sz="1400" dirty="0" err="1">
                <a:latin typeface="NimbusRomNo9L-Regu"/>
              </a:rPr>
              <a:t>Lochin</a:t>
            </a:r>
            <a:r>
              <a:rPr lang="en-US" sz="1400" dirty="0">
                <a:latin typeface="NimbusRomNo9L-Regu"/>
              </a:rPr>
              <a:t>, and O. </a:t>
            </a:r>
            <a:r>
              <a:rPr lang="en-US" sz="1400" dirty="0" err="1">
                <a:latin typeface="NimbusRomNo9L-Regu"/>
              </a:rPr>
              <a:t>Mehani</a:t>
            </a:r>
            <a:r>
              <a:rPr lang="en-US" sz="1400" dirty="0">
                <a:latin typeface="NimbusRomNo9L-Regu"/>
              </a:rPr>
              <a:t>, “Revisiting old friends: is </a:t>
            </a:r>
            <a:r>
              <a:rPr lang="en-US" sz="1400" dirty="0" err="1">
                <a:latin typeface="NimbusRomNo9L-Regu"/>
              </a:rPr>
              <a:t>CoDel</a:t>
            </a:r>
            <a:r>
              <a:rPr lang="en-US" sz="1400" dirty="0">
                <a:latin typeface="NimbusRomNo9L-Regu"/>
              </a:rPr>
              <a:t> really achieving what RED cannot?” ACM SIGCOMM workshop on capacity sharing, 2014</a:t>
            </a:r>
          </a:p>
          <a:p>
            <a:r>
              <a:rPr lang="en-US" sz="1400" baseline="30000" dirty="0">
                <a:latin typeface="NimbusRomNo9L-Regu"/>
              </a:rPr>
              <a:t>6 </a:t>
            </a:r>
            <a:r>
              <a:rPr lang="en-US" sz="1400" dirty="0">
                <a:latin typeface="NimbusRomNo9L-Regu"/>
              </a:rPr>
              <a:t>N. </a:t>
            </a:r>
            <a:r>
              <a:rPr lang="en-US" sz="1400" dirty="0" err="1">
                <a:latin typeface="NimbusRomNo9L-Regu"/>
              </a:rPr>
              <a:t>Khademi</a:t>
            </a:r>
            <a:r>
              <a:rPr lang="en-US" sz="1400" dirty="0">
                <a:latin typeface="NimbusRomNo9L-Regu"/>
              </a:rPr>
              <a:t>, D. Ros, and M. </a:t>
            </a:r>
            <a:r>
              <a:rPr lang="en-US" sz="1400" dirty="0" err="1">
                <a:latin typeface="NimbusRomNo9L-Regu"/>
              </a:rPr>
              <a:t>Welzl</a:t>
            </a:r>
            <a:r>
              <a:rPr lang="en-US" sz="1400" dirty="0">
                <a:latin typeface="NimbusRomNo9L-Regu"/>
              </a:rPr>
              <a:t>, “The new AQM kids on the block: An experimental evaluation of </a:t>
            </a:r>
            <a:r>
              <a:rPr lang="en-US" sz="1400" dirty="0" err="1">
                <a:latin typeface="NimbusRomNo9L-Regu"/>
              </a:rPr>
              <a:t>CoDel</a:t>
            </a:r>
            <a:r>
              <a:rPr lang="en-US" sz="1400" dirty="0">
                <a:latin typeface="NimbusRomNo9L-Regu"/>
              </a:rPr>
              <a:t> and PIE,” in IEEE Infocom workshop, 2014</a:t>
            </a:r>
            <a:endParaRPr lang="en-IL" sz="1400" dirty="0"/>
          </a:p>
          <a:p>
            <a:pPr marL="0" indent="0">
              <a:buNone/>
            </a:pPr>
            <a:endParaRPr lang="en-IL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EECD9C-EAD4-34FA-A8CF-84A4E603756B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C2C35C9B-D9FD-48F4-3D11-3CBB8ED9E48F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D566F1C8-2B5D-B990-4CD7-9FED6492508C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E14CFA79-A790-96F9-1B84-9CE800A593F3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Chevron 40">
            <a:extLst>
              <a:ext uri="{FF2B5EF4-FFF2-40B4-BE49-F238E27FC236}">
                <a16:creationId xmlns:a16="http://schemas.microsoft.com/office/drawing/2014/main" id="{92023E03-D52A-1FE6-09BA-AC3642FB2A85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07CB1F9-D47C-2809-1C6D-EB6C3B1BD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1289326"/>
            <a:ext cx="3314063" cy="15993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377C548-90C3-B219-D5CC-16597465A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50" y="3028218"/>
            <a:ext cx="3657622" cy="13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88B2-E7BC-5273-4E07-B2DC6FD7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F12B-FBD9-BE7E-8ED8-1F7E64EFE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6229"/>
            <a:ext cx="10972800" cy="4077277"/>
          </a:xfrm>
        </p:spPr>
        <p:txBody>
          <a:bodyPr/>
          <a:lstStyle/>
          <a:p>
            <a:r>
              <a:rPr lang="en-US" dirty="0"/>
              <a:t>Vendors and users want small buffers</a:t>
            </a:r>
          </a:p>
          <a:p>
            <a:r>
              <a:rPr lang="en-US" sz="2800" dirty="0"/>
              <a:t>In small buffers:</a:t>
            </a:r>
          </a:p>
          <a:p>
            <a:pPr lvl="1"/>
            <a:r>
              <a:rPr lang="en-US" dirty="0"/>
              <a:t>Droptail has high loss rate </a:t>
            </a:r>
          </a:p>
          <a:p>
            <a:pPr lvl="1"/>
            <a:r>
              <a:rPr lang="en-US" dirty="0"/>
              <a:t>AQM policies do not achieve good results 	</a:t>
            </a:r>
          </a:p>
          <a:p>
            <a:endParaRPr lang="en-US" dirty="0"/>
          </a:p>
          <a:p>
            <a:r>
              <a:rPr lang="en-US" dirty="0"/>
              <a:t>One of the most significant open problems in networking: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D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edicated workshop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+mj-lt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vendor discussions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operator</a:t>
            </a:r>
            <a:r>
              <a:rPr lang="en-US" dirty="0">
                <a:latin typeface="+mj-lt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experiments, etc.</a:t>
            </a:r>
            <a:endParaRPr lang="en-US" sz="2800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IL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5FBCBB2-E947-670C-F9B0-23472B92FAB3}"/>
              </a:ext>
            </a:extLst>
          </p:cNvPr>
          <p:cNvSpPr/>
          <p:nvPr/>
        </p:nvSpPr>
        <p:spPr>
          <a:xfrm>
            <a:off x="7451208" y="2336189"/>
            <a:ext cx="568712" cy="35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8328E-45B0-B2C2-F1D9-ADED2F4C0B35}"/>
              </a:ext>
            </a:extLst>
          </p:cNvPr>
          <p:cNvSpPr txBox="1"/>
          <p:nvPr/>
        </p:nvSpPr>
        <p:spPr>
          <a:xfrm>
            <a:off x="0" y="550641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aseline="30000" dirty="0">
                <a:latin typeface="NimbusRomNo9L-Regu"/>
              </a:rPr>
              <a:t>1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imbusRomNo9L-Regu"/>
              </a:rPr>
              <a:t> </a:t>
            </a:r>
            <a:r>
              <a:rPr lang="en-US" sz="1600" i="0" dirty="0">
                <a:solidFill>
                  <a:srgbClr val="000000"/>
                </a:solidFill>
                <a:effectLst/>
                <a:latin typeface="NimbusRomNo9L-Regu"/>
              </a:rPr>
              <a:t>Workshop on buffer sizing, Stanford, 2019 </a:t>
            </a:r>
            <a:r>
              <a:rPr lang="en-US" sz="1600" i="0" dirty="0">
                <a:solidFill>
                  <a:srgbClr val="083D77"/>
                </a:solidFill>
                <a:effectLst/>
                <a:latin typeface="NimbusRomNo9L-Reg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http://buffer-workshop.stanford.edu/</a:t>
            </a:r>
            <a:r>
              <a:rPr lang="en-US" sz="1600" i="0" dirty="0">
                <a:solidFill>
                  <a:srgbClr val="083D77"/>
                </a:solidFill>
                <a:effectLst/>
                <a:latin typeface="NimbusRomNo9L-Regu"/>
              </a:rPr>
              <a:t> </a:t>
            </a:r>
          </a:p>
          <a:p>
            <a:pPr marL="0" indent="0">
              <a:buNone/>
            </a:pPr>
            <a:endParaRPr lang="en-US" sz="1600" i="0" dirty="0">
              <a:solidFill>
                <a:srgbClr val="000000"/>
              </a:solidFill>
              <a:effectLst/>
              <a:latin typeface="NimbusRomNo9L-Regu"/>
            </a:endParaRPr>
          </a:p>
          <a:p>
            <a:pPr marL="0" indent="0">
              <a:buNone/>
            </a:pPr>
            <a:r>
              <a:rPr lang="en-US" sz="1600" baseline="30000" dirty="0">
                <a:latin typeface="NimbusRomNo9L-Regu"/>
              </a:rPr>
              <a:t>2 </a:t>
            </a:r>
            <a:r>
              <a:rPr lang="en-US" sz="1600" i="0" dirty="0">
                <a:solidFill>
                  <a:srgbClr val="000000"/>
                </a:solidFill>
                <a:effectLst/>
                <a:latin typeface="NimbusRomNo9L-Regu"/>
              </a:rPr>
              <a:t> L. Wigley, “An update on router buffering,” Cisco White Paper, 2022.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8F1DAA-598D-6BAA-2508-54B06ED61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35" y="5970721"/>
            <a:ext cx="589094" cy="3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4D3DC2-560E-35A9-0377-46FB55B36207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6A67B964-02EB-E1F7-A901-6F28D32B4F43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0195B2A1-6EF8-D52C-9A3A-19D4EB8FC4C2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Chevron 40">
            <a:extLst>
              <a:ext uri="{FF2B5EF4-FFF2-40B4-BE49-F238E27FC236}">
                <a16:creationId xmlns:a16="http://schemas.microsoft.com/office/drawing/2014/main" id="{2B158138-54B1-532A-C8F0-F355203AA142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Chevron 40">
            <a:extLst>
              <a:ext uri="{FF2B5EF4-FFF2-40B4-BE49-F238E27FC236}">
                <a16:creationId xmlns:a16="http://schemas.microsoft.com/office/drawing/2014/main" id="{B907233E-D097-C521-E07A-E6C9F3A45FB8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Amazon">
            <a:extLst>
              <a:ext uri="{FF2B5EF4-FFF2-40B4-BE49-F238E27FC236}">
                <a16:creationId xmlns:a16="http://schemas.microsoft.com/office/drawing/2014/main" id="{34B85A6D-E3A9-17CC-C756-0974D9E0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94" y="5623011"/>
            <a:ext cx="914838" cy="2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acebook">
            <a:extLst>
              <a:ext uri="{FF2B5EF4-FFF2-40B4-BE49-F238E27FC236}">
                <a16:creationId xmlns:a16="http://schemas.microsoft.com/office/drawing/2014/main" id="{5B883D93-83C2-4BA4-7D79-40DD32BFE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340" y="5473145"/>
            <a:ext cx="1184283" cy="4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T&amp;T">
            <a:extLst>
              <a:ext uri="{FF2B5EF4-FFF2-40B4-BE49-F238E27FC236}">
                <a16:creationId xmlns:a16="http://schemas.microsoft.com/office/drawing/2014/main" id="{EE448905-2BAF-E3DA-6846-B71A4290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2" y="5391810"/>
            <a:ext cx="1235523" cy="60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Google">
            <a:extLst>
              <a:ext uri="{FF2B5EF4-FFF2-40B4-BE49-F238E27FC236}">
                <a16:creationId xmlns:a16="http://schemas.microsoft.com/office/drawing/2014/main" id="{0FB90F8B-FB27-1A99-55BD-E3E6F640D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66" y="5549311"/>
            <a:ext cx="899743" cy="29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tflix">
            <a:extLst>
              <a:ext uri="{FF2B5EF4-FFF2-40B4-BE49-F238E27FC236}">
                <a16:creationId xmlns:a16="http://schemas.microsoft.com/office/drawing/2014/main" id="{10A9CF4C-DEFF-CD8D-43CA-85CE24C8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96" y="5494470"/>
            <a:ext cx="914838" cy="3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F8F9CF-33D8-3077-0703-ED6E45652321}"/>
              </a:ext>
            </a:extLst>
          </p:cNvPr>
          <p:cNvSpPr txBox="1"/>
          <p:nvPr/>
        </p:nvSpPr>
        <p:spPr>
          <a:xfrm>
            <a:off x="8183319" y="2037554"/>
            <a:ext cx="3743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Operators cannot use </a:t>
            </a:r>
          </a:p>
          <a:p>
            <a:pPr algn="ctr"/>
            <a:r>
              <a:rPr lang="en-US" sz="2800" dirty="0"/>
              <a:t>small buffers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7475E6F9-D6A9-428E-2C23-BD77865E94E9}"/>
              </a:ext>
            </a:extLst>
          </p:cNvPr>
          <p:cNvSpPr/>
          <p:nvPr/>
        </p:nvSpPr>
        <p:spPr>
          <a:xfrm>
            <a:off x="7014621" y="1907555"/>
            <a:ext cx="273188" cy="121410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1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EAB8-E334-6B3E-41A8-F9C8FAA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(RL)-based AQMs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950F6-D675-D028-F43A-ED0627C46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QRED</a:t>
            </a:r>
            <a:r>
              <a:rPr lang="en-US" baseline="30000" dirty="0"/>
              <a:t>1</a:t>
            </a:r>
            <a:r>
              <a:rPr lang="en-US" dirty="0"/>
              <a:t>: Chooses RED parameters for dropping</a:t>
            </a:r>
          </a:p>
          <a:p>
            <a:endParaRPr lang="en-US" dirty="0"/>
          </a:p>
          <a:p>
            <a:r>
              <a:rPr lang="en-US" dirty="0"/>
              <a:t>ACC</a:t>
            </a:r>
            <a:r>
              <a:rPr lang="en-US" baseline="30000" dirty="0"/>
              <a:t>2</a:t>
            </a:r>
            <a:r>
              <a:rPr lang="en-US" dirty="0"/>
              <a:t>: Chooses RED parameters for ECN marking</a:t>
            </a:r>
          </a:p>
          <a:p>
            <a:endParaRPr lang="en-US" dirty="0"/>
          </a:p>
          <a:p>
            <a:r>
              <a:rPr lang="en-US" dirty="0"/>
              <a:t>RL-AQM</a:t>
            </a:r>
            <a:r>
              <a:rPr lang="en-US" baseline="30000" dirty="0"/>
              <a:t>3</a:t>
            </a:r>
            <a:r>
              <a:rPr lang="en-US" dirty="0"/>
              <a:t>, DRL-AQM</a:t>
            </a:r>
            <a:r>
              <a:rPr lang="en-US" baseline="30000" dirty="0"/>
              <a:t>4 </a:t>
            </a:r>
            <a:r>
              <a:rPr lang="en-US" dirty="0"/>
              <a:t>: Directly choose packet dropping probability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4463C-48DF-3A63-CA9D-8A5D9E405F4C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Chevron 40">
            <a:extLst>
              <a:ext uri="{FF2B5EF4-FFF2-40B4-BE49-F238E27FC236}">
                <a16:creationId xmlns:a16="http://schemas.microsoft.com/office/drawing/2014/main" id="{5A7A6D15-3CFE-4546-7F6E-B646CC37F2B2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Chevron 40">
            <a:extLst>
              <a:ext uri="{FF2B5EF4-FFF2-40B4-BE49-F238E27FC236}">
                <a16:creationId xmlns:a16="http://schemas.microsoft.com/office/drawing/2014/main" id="{B5958CAD-BF1A-A230-2983-D109118B33EF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Chevron 40">
            <a:extLst>
              <a:ext uri="{FF2B5EF4-FFF2-40B4-BE49-F238E27FC236}">
                <a16:creationId xmlns:a16="http://schemas.microsoft.com/office/drawing/2014/main" id="{54808951-E316-19BF-BDA8-C44494ED5963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81E6AD9B-9755-6208-2EFE-950F195D7BEC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7B5A8-467A-AE3E-46A7-20A84E41F32C}"/>
              </a:ext>
            </a:extLst>
          </p:cNvPr>
          <p:cNvSpPr txBox="1"/>
          <p:nvPr/>
        </p:nvSpPr>
        <p:spPr>
          <a:xfrm>
            <a:off x="95250" y="5444292"/>
            <a:ext cx="1209675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aseline="30000" dirty="0">
                <a:latin typeface="NimbusRomNo9L-Regu"/>
              </a:rPr>
              <a:t>1 </a:t>
            </a:r>
            <a:r>
              <a:rPr lang="en-US" sz="1400" dirty="0">
                <a:latin typeface="NimbusRomNo9L-Regu"/>
              </a:rPr>
              <a:t>Y. </a:t>
            </a:r>
            <a:r>
              <a:rPr lang="en-US" sz="1400" dirty="0" err="1">
                <a:latin typeface="NimbusRomNo9L-Regu"/>
              </a:rPr>
              <a:t>Su</a:t>
            </a:r>
            <a:r>
              <a:rPr lang="en-US" sz="1400" dirty="0">
                <a:latin typeface="NimbusRomNo9L-Regu"/>
              </a:rPr>
              <a:t>, L. Huang, and C. Feng, “QRED: A Q-learning-based active queue management scheme,” Journal of Internet Technology, 2018</a:t>
            </a:r>
          </a:p>
          <a:p>
            <a:pPr marL="0" indent="0">
              <a:buNone/>
            </a:pPr>
            <a:r>
              <a:rPr lang="en-US" sz="1400" baseline="30000" dirty="0">
                <a:latin typeface="NimbusRomNo9L-Regu"/>
              </a:rPr>
              <a:t>2 </a:t>
            </a:r>
            <a:r>
              <a:rPr lang="en-US" sz="1400" dirty="0">
                <a:latin typeface="NimbusRomNo9L-Regu"/>
              </a:rPr>
              <a:t>S. Yan, X. Wang, X. Zheng, Y. Xia, D. Liu, and W. Deng, “ACC: Automatic ECN tuning for high-speed datacenter networks,” ACM SIGCOMM, 2021</a:t>
            </a:r>
          </a:p>
          <a:p>
            <a:pPr marL="0" indent="0">
              <a:buNone/>
            </a:pPr>
            <a:r>
              <a:rPr lang="en-US" sz="1400" baseline="30000" dirty="0">
                <a:latin typeface="NimbusRomNo9L-Regu"/>
              </a:rPr>
              <a:t>3 </a:t>
            </a:r>
            <a:r>
              <a:rPr lang="en-US" sz="1400" b="0" i="0" dirty="0">
                <a:effectLst/>
                <a:latin typeface="NimbusRomNo9L-Regu"/>
              </a:rPr>
              <a:t>D. A. </a:t>
            </a:r>
            <a:r>
              <a:rPr lang="en-US" sz="1400" b="0" i="0" dirty="0" err="1">
                <a:effectLst/>
                <a:latin typeface="NimbusRomNo9L-Regu"/>
              </a:rPr>
              <a:t>AlWahab</a:t>
            </a:r>
            <a:r>
              <a:rPr lang="en-US" sz="1400" b="0" i="0" dirty="0">
                <a:effectLst/>
                <a:latin typeface="NimbusRomNo9L-Regu"/>
              </a:rPr>
              <a:t>, G. </a:t>
            </a:r>
            <a:r>
              <a:rPr lang="en-US" sz="1400" b="0" i="0" dirty="0" err="1">
                <a:effectLst/>
                <a:latin typeface="NimbusRomNo9L-Regu"/>
              </a:rPr>
              <a:t>Gombos</a:t>
            </a:r>
            <a:r>
              <a:rPr lang="en-US" sz="1400" b="0" i="0" dirty="0">
                <a:effectLst/>
                <a:latin typeface="NimbusRomNo9L-Regu"/>
              </a:rPr>
              <a:t>, and S. </a:t>
            </a:r>
            <a:r>
              <a:rPr lang="en-US" sz="1400" b="0" i="0" dirty="0" err="1">
                <a:effectLst/>
                <a:latin typeface="NimbusRomNo9L-Regu"/>
              </a:rPr>
              <a:t>Laki</a:t>
            </a:r>
            <a:r>
              <a:rPr lang="en-US" sz="1400" b="0" i="0" dirty="0">
                <a:effectLst/>
                <a:latin typeface="NimbusRomNo9L-Regu"/>
              </a:rPr>
              <a:t>, “On a deep Q-network-based approach for active queue management,” IEEE </a:t>
            </a:r>
            <a:r>
              <a:rPr lang="en-US" sz="1400" b="0" i="0" dirty="0" err="1">
                <a:effectLst/>
                <a:latin typeface="NimbusRomNo9L-Regu"/>
              </a:rPr>
              <a:t>EuCNC</a:t>
            </a:r>
            <a:r>
              <a:rPr lang="en-US" sz="1400" b="0" i="0" dirty="0">
                <a:effectLst/>
                <a:latin typeface="NimbusRomNo9L-Regu"/>
              </a:rPr>
              <a:t>, 2021</a:t>
            </a:r>
            <a:endParaRPr lang="en-US" sz="1400" dirty="0">
              <a:latin typeface="NimbusRomNo9L-Regu"/>
            </a:endParaRPr>
          </a:p>
          <a:p>
            <a:pPr marL="0" indent="0">
              <a:buNone/>
            </a:pPr>
            <a:r>
              <a:rPr lang="en-US" sz="1400" baseline="30000" dirty="0">
                <a:latin typeface="NimbusRomNo9L-Regu"/>
              </a:rPr>
              <a:t>4 </a:t>
            </a:r>
            <a:r>
              <a:rPr lang="en-US" sz="1400" dirty="0">
                <a:latin typeface="NimbusRomNo9L-Regu"/>
              </a:rPr>
              <a:t>H. Ma, D. Xu, Y. Dai, and Q. Dong, “An intelligent scheme for congestion control: When active queue management meets deep reinforcement learning,” Computer Networks, 2021</a:t>
            </a:r>
          </a:p>
          <a:p>
            <a:pPr marL="0" indent="0">
              <a:buNone/>
            </a:pPr>
            <a:endParaRPr lang="en-US" sz="1400" baseline="30000" dirty="0">
              <a:latin typeface="NimbusRomNo9L-Regu"/>
            </a:endParaRPr>
          </a:p>
          <a:p>
            <a:pPr marL="0" indent="0">
              <a:buNone/>
            </a:pPr>
            <a:endParaRPr lang="en-IL" sz="1400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139635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C076-DE6F-2805-978D-7E482F04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Research question</a:t>
            </a:r>
            <a:endParaRPr lang="en-IL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2D29F-38A0-FEEF-37F5-C43A0DD1581D}"/>
              </a:ext>
            </a:extLst>
          </p:cNvPr>
          <p:cNvSpPr/>
          <p:nvPr/>
        </p:nvSpPr>
        <p:spPr>
          <a:xfrm>
            <a:off x="0" y="6579201"/>
            <a:ext cx="12192000" cy="2787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Chevron 40">
            <a:extLst>
              <a:ext uri="{FF2B5EF4-FFF2-40B4-BE49-F238E27FC236}">
                <a16:creationId xmlns:a16="http://schemas.microsoft.com/office/drawing/2014/main" id="{D2CC9CDF-ACA5-731B-4E02-1934D299BEFB}"/>
              </a:ext>
            </a:extLst>
          </p:cNvPr>
          <p:cNvSpPr/>
          <p:nvPr/>
        </p:nvSpPr>
        <p:spPr>
          <a:xfrm>
            <a:off x="2379006" y="6575907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Motivation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Chevron 40">
            <a:extLst>
              <a:ext uri="{FF2B5EF4-FFF2-40B4-BE49-F238E27FC236}">
                <a16:creationId xmlns:a16="http://schemas.microsoft.com/office/drawing/2014/main" id="{7972B29F-2BA6-AE3A-CA9B-60BD28270A06}"/>
              </a:ext>
            </a:extLst>
          </p:cNvPr>
          <p:cNvSpPr/>
          <p:nvPr/>
        </p:nvSpPr>
        <p:spPr>
          <a:xfrm>
            <a:off x="4237503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Problem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Chevron 40">
            <a:extLst>
              <a:ext uri="{FF2B5EF4-FFF2-40B4-BE49-F238E27FC236}">
                <a16:creationId xmlns:a16="http://schemas.microsoft.com/office/drawing/2014/main" id="{97AB211D-17E1-9090-410C-12A2E44A539F}"/>
              </a:ext>
            </a:extLst>
          </p:cNvPr>
          <p:cNvSpPr/>
          <p:nvPr/>
        </p:nvSpPr>
        <p:spPr>
          <a:xfrm>
            <a:off x="6087035" y="6575454"/>
            <a:ext cx="1996626" cy="282093"/>
          </a:xfrm>
          <a:prstGeom prst="chevron">
            <a:avLst/>
          </a:prstGeom>
          <a:solidFill>
            <a:srgbClr val="0A419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Model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Chevron 40">
            <a:extLst>
              <a:ext uri="{FF2B5EF4-FFF2-40B4-BE49-F238E27FC236}">
                <a16:creationId xmlns:a16="http://schemas.microsoft.com/office/drawing/2014/main" id="{6AD5B317-877C-B524-C597-982639D444E1}"/>
              </a:ext>
            </a:extLst>
          </p:cNvPr>
          <p:cNvSpPr/>
          <p:nvPr/>
        </p:nvSpPr>
        <p:spPr>
          <a:xfrm>
            <a:off x="7945532" y="6575454"/>
            <a:ext cx="1996626" cy="282093"/>
          </a:xfrm>
          <a:prstGeom prst="chevron">
            <a:avLst/>
          </a:prstGeom>
          <a:solidFill>
            <a:srgbClr val="B8C8FA"/>
          </a:solidFill>
          <a:ln>
            <a:solidFill>
              <a:srgbClr val="04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Evaluation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7B8A16-95BA-2B82-60F8-25F04A10A03D}"/>
              </a:ext>
            </a:extLst>
          </p:cNvPr>
          <p:cNvSpPr txBox="1">
            <a:spLocks/>
          </p:cNvSpPr>
          <p:nvPr/>
        </p:nvSpPr>
        <p:spPr bwMode="auto">
          <a:xfrm>
            <a:off x="650351" y="1904388"/>
            <a:ext cx="10556351" cy="35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defPPr>
              <a:defRPr lang="en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Can we use </a:t>
            </a:r>
            <a:r>
              <a:rPr lang="en-US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RL-based AQM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gain good performance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small buffers?</a:t>
            </a:r>
            <a:endParaRPr lang="en-IL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76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.1|1.6|1.6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1_Office Theme">
  <a:themeElements>
    <a:clrScheme name="Slidehelper - 03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83D77"/>
      </a:accent1>
      <a:accent2>
        <a:srgbClr val="EBEBD3"/>
      </a:accent2>
      <a:accent3>
        <a:srgbClr val="F4D35E"/>
      </a:accent3>
      <a:accent4>
        <a:srgbClr val="EE964B"/>
      </a:accent4>
      <a:accent5>
        <a:srgbClr val="F95738"/>
      </a:accent5>
      <a:accent6>
        <a:srgbClr val="BFBFBF"/>
      </a:accent6>
      <a:hlink>
        <a:srgbClr val="083D77"/>
      </a:hlink>
      <a:folHlink>
        <a:srgbClr val="EBEB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B01F488C4A14684C754D3D79D7FB8" ma:contentTypeVersion="14" ma:contentTypeDescription="Create a new document." ma:contentTypeScope="" ma:versionID="68af91503cf74930de02143a62ca3a1c">
  <xsd:schema xmlns:xsd="http://www.w3.org/2001/XMLSchema" xmlns:xs="http://www.w3.org/2001/XMLSchema" xmlns:p="http://schemas.microsoft.com/office/2006/metadata/properties" xmlns:ns3="ebabf3bc-6738-46f1-b2a2-2d65a305091a" xmlns:ns4="d2ba0d75-d9c0-4685-9732-bac2a34b57f9" targetNamespace="http://schemas.microsoft.com/office/2006/metadata/properties" ma:root="true" ma:fieldsID="83eab5c71574d01f636befed666e5749" ns3:_="" ns4:_="">
    <xsd:import namespace="ebabf3bc-6738-46f1-b2a2-2d65a305091a"/>
    <xsd:import namespace="d2ba0d75-d9c0-4685-9732-bac2a34b57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bf3bc-6738-46f1-b2a2-2d65a3050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a0d75-d9c0-4685-9732-bac2a34b57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507EE-4A9D-441D-80C3-98B3FAE7D75F}">
  <ds:schemaRefs>
    <ds:schemaRef ds:uri="http://schemas.microsoft.com/office/2006/metadata/properties"/>
    <ds:schemaRef ds:uri="http://www.w3.org/XML/1998/namespace"/>
    <ds:schemaRef ds:uri="http://purl.org/dc/dcmitype/"/>
    <ds:schemaRef ds:uri="ebabf3bc-6738-46f1-b2a2-2d65a305091a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d2ba0d75-d9c0-4685-9732-bac2a34b57f9"/>
  </ds:schemaRefs>
</ds:datastoreItem>
</file>

<file path=customXml/itemProps2.xml><?xml version="1.0" encoding="utf-8"?>
<ds:datastoreItem xmlns:ds="http://schemas.openxmlformats.org/officeDocument/2006/customXml" ds:itemID="{A4DD60DB-3330-4971-884B-B9D1705F4F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8DA777-EF1E-4AAB-92EB-EDB52DB90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bf3bc-6738-46f1-b2a2-2d65a305091a"/>
    <ds:schemaRef ds:uri="d2ba0d75-d9c0-4685-9732-bac2a34b57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21936</TotalTime>
  <Words>1457</Words>
  <Application>Microsoft Office PowerPoint</Application>
  <PresentationFormat>Widescreen</PresentationFormat>
  <Paragraphs>332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NimbusRomNo9L-Regu</vt:lpstr>
      <vt:lpstr>1_Office Theme</vt:lpstr>
      <vt:lpstr>QueuePilot: Reviving Small Buffers With a Learned AQM Policy</vt:lpstr>
      <vt:lpstr>Background: Buffers in backbone routers </vt:lpstr>
      <vt:lpstr>Background: Buffers in backbone routers </vt:lpstr>
      <vt:lpstr>Small buffers</vt:lpstr>
      <vt:lpstr>Current linecards for backbone routers</vt:lpstr>
      <vt:lpstr>Small-buffer problems with existing AQM</vt:lpstr>
      <vt:lpstr>Recap</vt:lpstr>
      <vt:lpstr>Reinforcement learning (RL)-based AQMs</vt:lpstr>
      <vt:lpstr>Research question</vt:lpstr>
      <vt:lpstr>QueuePilot: Key design choices</vt:lpstr>
      <vt:lpstr>RL formulation</vt:lpstr>
      <vt:lpstr>RL formulation</vt:lpstr>
      <vt:lpstr>RL formulation</vt:lpstr>
      <vt:lpstr>QueuePilot overview</vt:lpstr>
      <vt:lpstr>Experiments and Results</vt:lpstr>
      <vt:lpstr>Questions about QueuePilot</vt:lpstr>
      <vt:lpstr>Testbed</vt:lpstr>
      <vt:lpstr>Buffer size sensitivity</vt:lpstr>
      <vt:lpstr>Zoom on the reward components: Utilization</vt:lpstr>
      <vt:lpstr>Zoom on the reward components: Drop rate</vt:lpstr>
      <vt:lpstr>Zoom on the reward components: Queue length</vt:lpstr>
      <vt:lpstr>Questions about QueuePilot</vt:lpstr>
      <vt:lpstr>Flow Completion Time B=BDP/√N</vt:lpstr>
      <vt:lpstr>Questions about QueuePilot</vt:lpstr>
      <vt:lpstr>Parking lot topology</vt:lpstr>
      <vt:lpstr>Utilization of 2 routers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QueuePilot: Reviving Small Buffers With a Learned AQM Policy</dc:title>
  <dc:creator>Micha Dery</dc:creator>
  <cp:lastModifiedBy>Micha Dery</cp:lastModifiedBy>
  <cp:revision>58</cp:revision>
  <cp:lastPrinted>2023-04-28T15:38:36Z</cp:lastPrinted>
  <dcterms:created xsi:type="dcterms:W3CDTF">2022-08-02T21:02:20Z</dcterms:created>
  <dcterms:modified xsi:type="dcterms:W3CDTF">2023-05-09T15:48:13Z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0x0101004F7B01F488C4A14684C754D3D79D7FB8</vt:lpwstr>
  </property>
</Properties>
</file>